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Lst>
  <p:notesMasterIdLst>
    <p:notesMasterId r:id="rId36"/>
  </p:notesMasterIdLst>
  <p:handoutMasterIdLst>
    <p:handoutMasterId r:id="rId37"/>
  </p:handoutMasterIdLst>
  <p:sldIdLst>
    <p:sldId id="314" r:id="rId6"/>
    <p:sldId id="495" r:id="rId7"/>
    <p:sldId id="329" r:id="rId8"/>
    <p:sldId id="3861" r:id="rId9"/>
    <p:sldId id="328" r:id="rId10"/>
    <p:sldId id="325" r:id="rId11"/>
    <p:sldId id="3862" r:id="rId12"/>
    <p:sldId id="3863" r:id="rId13"/>
    <p:sldId id="3864" r:id="rId14"/>
    <p:sldId id="3865" r:id="rId15"/>
    <p:sldId id="323" r:id="rId16"/>
    <p:sldId id="3901" r:id="rId17"/>
    <p:sldId id="3860" r:id="rId18"/>
    <p:sldId id="3869" r:id="rId19"/>
    <p:sldId id="3870" r:id="rId20"/>
    <p:sldId id="342" r:id="rId21"/>
    <p:sldId id="3872" r:id="rId22"/>
    <p:sldId id="3877" r:id="rId23"/>
    <p:sldId id="3878" r:id="rId24"/>
    <p:sldId id="3879" r:id="rId25"/>
    <p:sldId id="3880" r:id="rId26"/>
    <p:sldId id="3890" r:id="rId27"/>
    <p:sldId id="3898" r:id="rId28"/>
    <p:sldId id="3892" r:id="rId29"/>
    <p:sldId id="3899" r:id="rId30"/>
    <p:sldId id="3875" r:id="rId31"/>
    <p:sldId id="3876" r:id="rId32"/>
    <p:sldId id="3873" r:id="rId33"/>
    <p:sldId id="3874" r:id="rId34"/>
    <p:sldId id="33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DDFE"/>
    <a:srgbClr val="D4DDFE"/>
    <a:srgbClr val="D5DEFF"/>
    <a:srgbClr val="F6F7FF"/>
    <a:srgbClr val="DBDCE5"/>
    <a:srgbClr val="F0F1FB"/>
    <a:srgbClr val="DFE1F6"/>
    <a:srgbClr val="EEEFF5"/>
    <a:srgbClr val="DFE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744"/>
  </p:normalViewPr>
  <p:slideViewPr>
    <p:cSldViewPr snapToGrid="0">
      <p:cViewPr varScale="1">
        <p:scale>
          <a:sx n="116" d="100"/>
          <a:sy n="116" d="100"/>
        </p:scale>
        <p:origin x="608" y="176"/>
      </p:cViewPr>
      <p:guideLst>
        <p:guide orient="horz" pos="1416"/>
        <p:guide orient="horz" pos="100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2A0105A-033A-4D72-ADA2-3B675DE50621}" type="presOf" srcId="{4B14F3DA-92D8-4BDF-9ABF-361BC54A0CC1}" destId="{9DA41DBB-897B-4E29-83F5-39F6BE8FB510}"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CBFAD42E-BC13-4677-A698-C8417C853277}">
      <dgm:prSet phldrT="[Text]" custT="1"/>
      <dgm:spPr/>
      <dgm:t>
        <a:bodyPr/>
        <a:lstStyle/>
        <a:p>
          <a:pPr>
            <a:spcAft>
              <a:spcPct val="35000"/>
            </a:spcAft>
          </a:pPr>
          <a:r>
            <a:rPr lang="en-US" sz="1600" b="1">
              <a:solidFill>
                <a:schemeClr val="tx1"/>
              </a:solidFill>
            </a:rPr>
            <a:t>Step 2 </a:t>
          </a:r>
          <a:r>
            <a:rPr lang="en-US" sz="1400" b="0" u="sng">
              <a:solidFill>
                <a:schemeClr val="tx1"/>
              </a:solidFill>
            </a:rPr>
            <a:t>P</a:t>
          </a:r>
          <a:r>
            <a:rPr lang="en-US" sz="1400" b="0" u="sng"/>
            <a:t>ri</a:t>
          </a:r>
          <a:r>
            <a:rPr lang="en-US" sz="1400" u="sng"/>
            <a:t>ncipals</a:t>
          </a:r>
          <a:r>
            <a:rPr lang="en-US" sz="1400"/>
            <a:t> Workshop   FY </a:t>
          </a:r>
          <a:r>
            <a:rPr lang="en-US" sz="1400">
              <a:latin typeface="Arial"/>
            </a:rPr>
            <a:t>26</a:t>
          </a:r>
          <a:r>
            <a:rPr lang="en-US" sz="1400"/>
            <a:t> Budget</a:t>
          </a:r>
        </a:p>
        <a:p>
          <a:pPr>
            <a:spcAft>
              <a:spcPct val="35000"/>
            </a:spcAft>
          </a:pPr>
          <a:r>
            <a:rPr lang="en-US" sz="1200">
              <a:solidFill>
                <a:srgbClr val="FF0000"/>
              </a:solidFill>
              <a:latin typeface="Calibri"/>
              <a:ea typeface="Calibri"/>
              <a:cs typeface="Times New Roman"/>
            </a:rPr>
            <a:t>January 15th </a:t>
          </a:r>
          <a:r>
            <a:rPr lang="en-US" sz="1200" baseline="30000">
              <a:solidFill>
                <a:srgbClr val="FF0000"/>
              </a:solidFill>
              <a:latin typeface="Calibri"/>
              <a:ea typeface="Calibri"/>
              <a:cs typeface="Times New Roman"/>
            </a:rPr>
            <a:t> </a:t>
          </a:r>
          <a:endParaRPr lang="en-US" sz="1200">
            <a:solidFill>
              <a:srgbClr val="FF0000"/>
            </a:solidFill>
            <a:latin typeface="Calibri"/>
            <a:ea typeface="Calibri"/>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rtl="0">
            <a:spcAft>
              <a:spcPct val="35000"/>
            </a:spcAft>
          </a:pPr>
          <a:r>
            <a:rPr lang="en-US" sz="1600" b="1">
              <a:solidFill>
                <a:schemeClr val="tx1"/>
              </a:solidFill>
            </a:rPr>
            <a:t>Step 4         </a:t>
          </a:r>
          <a:r>
            <a:rPr lang="en-US" sz="1400"/>
            <a:t> </a:t>
          </a:r>
          <a:r>
            <a:rPr lang="en-US" sz="1400" u="sng"/>
            <a:t>Principals</a:t>
          </a:r>
          <a:r>
            <a:rPr lang="en-US" sz="1400">
              <a:latin typeface="Arial"/>
            </a:rPr>
            <a:t>    Cluster</a:t>
          </a:r>
          <a:r>
            <a:rPr lang="en-US" sz="1400"/>
            <a:t> Supt. Discussions</a:t>
          </a:r>
          <a:endParaRPr lang="en-US" sz="1200" b="0" kern="1200">
            <a:solidFill>
              <a:srgbClr val="FF0000"/>
            </a:solidFill>
            <a:latin typeface="Times New Roman"/>
            <a:ea typeface="Calibri"/>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pPr rtl="0"/>
          <a:r>
            <a:rPr lang="en-US" sz="1600" b="1">
              <a:solidFill>
                <a:schemeClr val="tx1"/>
              </a:solidFill>
            </a:rPr>
            <a:t>Step 1                             </a:t>
          </a:r>
          <a:r>
            <a:rPr lang="en-US" sz="1400">
              <a:solidFill>
                <a:schemeClr val="tx1"/>
              </a:solidFill>
              <a:latin typeface="Arial"/>
            </a:rPr>
            <a:t>Update</a:t>
          </a:r>
          <a:r>
            <a:rPr lang="en-US" sz="1400" b="0">
              <a:solidFill>
                <a:schemeClr val="tx1"/>
              </a:solidFill>
            </a:rPr>
            <a:t> </a:t>
          </a:r>
          <a:r>
            <a:rPr lang="en-US" sz="1400"/>
            <a:t>Strategic Plan</a:t>
          </a:r>
          <a:r>
            <a:rPr lang="en-US" sz="1400">
              <a:latin typeface="Arial"/>
            </a:rPr>
            <a:t> &amp; Rank Priorities</a:t>
          </a:r>
          <a:endParaRPr lang="en-US" sz="1400"/>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dirty="0"/>
            <a:t>Step 7               </a:t>
          </a:r>
          <a:r>
            <a:rPr lang="en-US" sz="1400" b="0" u="sng" dirty="0">
              <a:latin typeface="+mn-lt"/>
            </a:rPr>
            <a:t>Principals</a:t>
          </a:r>
          <a:r>
            <a:rPr lang="en-US" sz="1600" b="1" dirty="0"/>
            <a:t> </a:t>
          </a:r>
          <a:r>
            <a:rPr lang="en-US" sz="1400" b="0" dirty="0">
              <a:solidFill>
                <a:schemeClr val="tx1"/>
              </a:solidFill>
            </a:rPr>
            <a:t>HR Staffing Conferences Begin</a:t>
          </a:r>
          <a:endParaRPr lang="en-US" sz="1200" dirty="0">
            <a:solidFill>
              <a:srgbClr val="FF0000"/>
            </a:solidFill>
            <a:latin typeface="Calibri"/>
            <a:ea typeface="Times New Roman" panose="02020603050405020304" pitchFamily="18" charset="0"/>
            <a:cs typeface="Times New Roman"/>
          </a:endParaRPr>
        </a:p>
        <a:p>
          <a:pPr rtl="0"/>
          <a:r>
            <a:rPr lang="en-US" sz="1200" dirty="0">
              <a:solidFill>
                <a:srgbClr val="FF0000"/>
              </a:solidFill>
              <a:latin typeface="Calibri"/>
              <a:ea typeface="Times New Roman" panose="02020603050405020304" pitchFamily="18" charset="0"/>
              <a:cs typeface="Times New Roman"/>
            </a:rPr>
            <a:t>Feb. 24th – Feb. 27th   </a:t>
          </a:r>
          <a:endParaRPr lang="en-US" sz="1200" dirty="0">
            <a:solidFill>
              <a:srgbClr val="FF0000"/>
            </a:solidFill>
            <a:latin typeface="Calibri"/>
            <a:cs typeface="Times New Roman"/>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rtl="0">
            <a:lnSpc>
              <a:spcPct val="90000"/>
            </a:lnSpc>
            <a:spcAft>
              <a:spcPct val="35000"/>
            </a:spcAft>
          </a:pPr>
          <a:r>
            <a:rPr lang="en-US" sz="1600" b="1">
              <a:solidFill>
                <a:schemeClr val="tx1"/>
              </a:solidFill>
            </a:rPr>
            <a:t>Step 3              </a:t>
          </a:r>
          <a:r>
            <a:rPr lang="en-US" sz="1400" u="sng"/>
            <a:t>GO Team</a:t>
          </a:r>
          <a:r>
            <a:rPr lang="en-US" sz="1400">
              <a:latin typeface="Tenorite"/>
            </a:rPr>
            <a:t>          </a:t>
          </a:r>
          <a:r>
            <a:rPr lang="en-US" sz="1400"/>
            <a:t>Budget </a:t>
          </a:r>
          <a:r>
            <a:rPr lang="en-US" sz="1400">
              <a:latin typeface="Tenorite"/>
            </a:rPr>
            <a:t>Allocation Meeting</a:t>
          </a:r>
          <a:endParaRPr lang="en-US" sz="1400"/>
        </a:p>
        <a:p>
          <a:pPr rtl="0">
            <a:lnSpc>
              <a:spcPct val="90000"/>
            </a:lnSpc>
            <a:spcAft>
              <a:spcPct val="35000"/>
            </a:spcAft>
          </a:pPr>
          <a:r>
            <a:rPr lang="en-US" sz="1200">
              <a:solidFill>
                <a:srgbClr val="FF0000"/>
              </a:solidFill>
            </a:rPr>
            <a:t>January </a:t>
          </a:r>
          <a:r>
            <a:rPr lang="en-US" sz="1200">
              <a:solidFill>
                <a:srgbClr val="FF0000"/>
              </a:solidFill>
              <a:latin typeface="Arial"/>
            </a:rPr>
            <a:t>15th</a:t>
          </a:r>
          <a:r>
            <a:rPr lang="en-US" sz="1200">
              <a:solidFill>
                <a:srgbClr val="FF0000"/>
              </a:solidFill>
            </a:rPr>
            <a:t> – </a:t>
          </a:r>
          <a:r>
            <a:rPr lang="en-US" sz="1200">
              <a:solidFill>
                <a:srgbClr val="FF0000"/>
              </a:solidFill>
              <a:latin typeface="Calibri"/>
            </a:rPr>
            <a:t>January 31st</a:t>
          </a:r>
        </a:p>
        <a:p>
          <a:pPr>
            <a:lnSpc>
              <a:spcPct val="90000"/>
            </a:lnSpc>
            <a:spcAft>
              <a:spcPct val="35000"/>
            </a:spcAft>
          </a:pPr>
          <a:r>
            <a:rPr lang="en-US" sz="1200">
              <a:solidFill>
                <a:srgbClr val="FF0000"/>
              </a:solidFill>
              <a:latin typeface="Calibri"/>
            </a:rPr>
            <a:t>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8</a:t>
          </a:r>
          <a:r>
            <a:rPr lang="en-US" sz="1600" b="1">
              <a:solidFill>
                <a:srgbClr val="FF0000"/>
              </a:solidFill>
              <a:latin typeface="Arial"/>
            </a:rPr>
            <a:t>*</a:t>
          </a:r>
          <a:r>
            <a:rPr lang="en-US" sz="1600" b="1">
              <a:solidFill>
                <a:schemeClr val="tx1"/>
              </a:solidFill>
            </a:rPr>
            <a:t>      </a:t>
          </a:r>
          <a:r>
            <a:rPr lang="en-US" sz="1400" u="sng"/>
            <a:t>GO Team</a:t>
          </a:r>
          <a:r>
            <a:rPr lang="en-US" sz="1400"/>
            <a:t> Final Budget Approval Meeting</a:t>
          </a:r>
        </a:p>
        <a:p>
          <a:pPr>
            <a:lnSpc>
              <a:spcPct val="90000"/>
            </a:lnSpc>
            <a:spcAft>
              <a:spcPct val="35000"/>
            </a:spcAft>
          </a:pPr>
          <a:r>
            <a:rPr lang="en-US" sz="1200">
              <a:solidFill>
                <a:srgbClr val="FF0000"/>
              </a:solidFill>
              <a:latin typeface="Calibri"/>
              <a:ea typeface="Times New Roman" panose="02020603050405020304" pitchFamily="18" charset="0"/>
              <a:cs typeface="Times New Roman"/>
            </a:rPr>
            <a:t>Budgets Approved by  March </a:t>
          </a:r>
          <a:r>
            <a:rPr lang="en-US" sz="1200">
              <a:solidFill>
                <a:srgbClr val="FF0000"/>
              </a:solidFill>
              <a:latin typeface="Calibri"/>
              <a:cs typeface="Times New Roman"/>
            </a:rPr>
            <a:t>15th</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r>
            <a:rPr lang="en-US" sz="1600" b="1" kern="1200">
              <a:solidFill>
                <a:srgbClr val="000000">
                  <a:hueOff val="0"/>
                  <a:satOff val="0"/>
                  <a:lumOff val="0"/>
                  <a:alphaOff val="0"/>
                </a:srgbClr>
              </a:solidFill>
              <a:latin typeface="Arial"/>
              <a:ea typeface="+mn-ea"/>
              <a:cs typeface="+mn-cs"/>
            </a:rPr>
            <a:t>Step 6  </a:t>
          </a:r>
          <a:r>
            <a:rPr lang="en-US" sz="1200" b="1" kern="1200"/>
            <a:t>          </a:t>
          </a:r>
          <a:r>
            <a:rPr lang="en-US" sz="1200" b="0" kern="1200"/>
            <a:t> </a:t>
          </a:r>
          <a:r>
            <a:rPr lang="en-US" sz="1400" b="0" kern="1200">
              <a:solidFill>
                <a:srgbClr val="000000">
                  <a:hueOff val="0"/>
                  <a:satOff val="0"/>
                  <a:lumOff val="0"/>
                  <a:alphaOff val="0"/>
                </a:srgbClr>
              </a:solidFill>
              <a:latin typeface="Arial"/>
              <a:ea typeface="+mn-ea"/>
              <a:cs typeface="+mn-cs"/>
            </a:rPr>
            <a:t>Cluster Supt. Review </a:t>
          </a:r>
          <a:r>
            <a:rPr lang="en-US" sz="1200" b="0" kern="1200"/>
            <a:t> </a:t>
          </a:r>
          <a:r>
            <a:rPr lang="en-US" sz="1200" kern="1200">
              <a:solidFill>
                <a:srgbClr val="FF0000"/>
              </a:solidFill>
              <a:latin typeface="Calibri"/>
              <a:ea typeface="Times New Roman" panose="02020603050405020304" pitchFamily="18" charset="0"/>
              <a:cs typeface="Times New Roman"/>
            </a:rPr>
            <a:t>February</a:t>
          </a:r>
          <a:r>
            <a:rPr lang="en-US" sz="1200" b="0" kern="1200">
              <a:solidFill>
                <a:srgbClr val="FF0000"/>
              </a:solidFill>
            </a:rPr>
            <a:t> </a:t>
          </a:r>
          <a:r>
            <a:rPr lang="en-US" sz="1200" kern="1200">
              <a:solidFill>
                <a:srgbClr val="FF0000"/>
              </a:solidFill>
              <a:latin typeface="Calibri"/>
              <a:ea typeface="Times New Roman" panose="02020603050405020304" pitchFamily="18" charset="0"/>
              <a:cs typeface="Times New Roman"/>
            </a:rPr>
            <a:t>17th-21st</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dgm:t>
        <a:bodyPr/>
        <a:lstStyle/>
        <a:p>
          <a:r>
            <a:rPr lang="en-US" sz="1600" b="1">
              <a:solidFill>
                <a:srgbClr val="000000"/>
              </a:solidFill>
              <a:latin typeface="Arial"/>
              <a:ea typeface="+mn-ea"/>
              <a:cs typeface="+mn-cs"/>
            </a:rPr>
            <a:t>Step 5</a:t>
          </a:r>
          <a:r>
            <a:rPr lang="en-US" sz="1600" b="1" kern="1200">
              <a:solidFill>
                <a:srgbClr val="FF0000"/>
              </a:solidFill>
              <a:latin typeface="Arial"/>
              <a:ea typeface="+mn-ea"/>
              <a:cs typeface="+mn-cs"/>
            </a:rPr>
            <a:t>* </a:t>
          </a:r>
          <a:r>
            <a:rPr lang="en-US" sz="1200" b="1" kern="1200">
              <a:solidFill>
                <a:srgbClr val="000000">
                  <a:hueOff val="0"/>
                  <a:satOff val="0"/>
                  <a:lumOff val="0"/>
                  <a:alphaOff val="0"/>
                </a:srgbClr>
              </a:solidFill>
              <a:latin typeface="Arial"/>
              <a:ea typeface="+mn-ea"/>
              <a:cs typeface="+mn-cs"/>
            </a:rPr>
            <a:t> </a:t>
          </a:r>
          <a:r>
            <a:rPr lang="en-US" sz="1200" b="1" kern="1200"/>
            <a:t>          </a:t>
          </a:r>
          <a:r>
            <a:rPr lang="en-US" sz="1200" b="0" kern="1200"/>
            <a:t> </a:t>
          </a:r>
          <a:r>
            <a:rPr lang="en-US" sz="1400" b="0" u="sng" kern="1200">
              <a:solidFill>
                <a:srgbClr val="000000">
                  <a:hueOff val="0"/>
                  <a:satOff val="0"/>
                  <a:lumOff val="0"/>
                  <a:alphaOff val="0"/>
                </a:srgbClr>
              </a:solidFill>
              <a:latin typeface="Arial"/>
              <a:ea typeface="+mn-ea"/>
              <a:cs typeface="+mn-cs"/>
            </a:rPr>
            <a:t>GO Team</a:t>
          </a:r>
          <a:r>
            <a:rPr lang="en-US" sz="1400" b="0" kern="1200">
              <a:solidFill>
                <a:srgbClr val="000000">
                  <a:hueOff val="0"/>
                  <a:satOff val="0"/>
                  <a:lumOff val="0"/>
                  <a:alphaOff val="0"/>
                </a:srgbClr>
              </a:solidFill>
              <a:latin typeface="Arial"/>
              <a:ea typeface="+mn-ea"/>
              <a:cs typeface="+mn-cs"/>
            </a:rPr>
            <a:t> Feedback Mtg. </a:t>
          </a:r>
          <a:r>
            <a:rPr lang="en-US" sz="1200" b="0" kern="1200"/>
            <a:t>        </a:t>
          </a:r>
          <a:r>
            <a:rPr lang="en-US" sz="1200" kern="1200">
              <a:solidFill>
                <a:srgbClr val="FF0000"/>
              </a:solidFill>
              <a:latin typeface="Calibri"/>
              <a:ea typeface="Times New Roman" panose="02020603050405020304" pitchFamily="18" charset="0"/>
              <a:cs typeface="Times New Roman"/>
            </a:rPr>
            <a:t>Early Feb. – Feb 14th</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a:xfrm>
          <a:off x="483235" y="328443"/>
          <a:ext cx="6524750" cy="657229"/>
        </a:xfrm>
        <a:prstGeom prst="rect">
          <a:avLst/>
        </a:prstGeom>
        <a:gradFill rotWithShape="0">
          <a:gsLst>
            <a:gs pos="0">
              <a:srgbClr val="595B5D">
                <a:hueOff val="0"/>
                <a:satOff val="0"/>
                <a:lumOff val="0"/>
                <a:alphaOff val="0"/>
                <a:satMod val="103000"/>
                <a:lumMod val="102000"/>
                <a:tint val="94000"/>
              </a:srgbClr>
            </a:gs>
            <a:gs pos="50000">
              <a:srgbClr val="595B5D">
                <a:hueOff val="0"/>
                <a:satOff val="0"/>
                <a:lumOff val="0"/>
                <a:alphaOff val="0"/>
                <a:satMod val="110000"/>
                <a:lumMod val="100000"/>
                <a:shade val="100000"/>
              </a:srgbClr>
            </a:gs>
            <a:gs pos="100000">
              <a:srgbClr val="595B5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3000">
              <a:solidFill>
                <a:sysClr val="window" lastClr="FFFFFF"/>
              </a:solidFill>
              <a:latin typeface="Calibri" panose="020F0502020204030204" pitchFamily="34" charset="0"/>
              <a:ea typeface="+mn-ea"/>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a:xfrm>
          <a:off x="-4829844" y="-740211"/>
          <a:ext cx="5752583" cy="5752583"/>
        </a:xfrm>
        <a:prstGeom prst="blockArc">
          <a:avLst>
            <a:gd name="adj1" fmla="val 18900000"/>
            <a:gd name="adj2" fmla="val 2700000"/>
            <a:gd name="adj3" fmla="val 375"/>
          </a:avLst>
        </a:prstGeom>
        <a:noFill/>
        <a:ln w="12700" cap="flat" cmpd="sng" algn="ctr">
          <a:solidFill>
            <a:srgbClr val="159839">
              <a:hueOff val="0"/>
              <a:satOff val="0"/>
              <a:lumOff val="0"/>
              <a:alphaOff val="0"/>
            </a:srgbClr>
          </a:solidFill>
          <a:prstDash val="solid"/>
          <a:miter lim="800000"/>
        </a:ln>
        <a:effectLst/>
        <a:scene3d>
          <a:camera prst="orthographicFront"/>
          <a:lightRig rig="flat" dir="t"/>
        </a:scene3d>
        <a:sp3d prstMaterial="matte"/>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a:xfrm>
          <a:off x="860040" y="1314458"/>
          <a:ext cx="6147945" cy="657229"/>
        </a:xfrm>
        <a:prstGeom prst="rect">
          <a:avLst/>
        </a:prstGeom>
        <a:gradFill rotWithShape="0">
          <a:gsLst>
            <a:gs pos="0">
              <a:srgbClr val="595B5D">
                <a:hueOff val="-1469746"/>
                <a:satOff val="24508"/>
                <a:lumOff val="-588"/>
                <a:alphaOff val="0"/>
                <a:satMod val="103000"/>
                <a:lumMod val="102000"/>
                <a:tint val="94000"/>
              </a:srgbClr>
            </a:gs>
            <a:gs pos="50000">
              <a:srgbClr val="595B5D">
                <a:hueOff val="-1469746"/>
                <a:satOff val="24508"/>
                <a:lumOff val="-588"/>
                <a:alphaOff val="0"/>
                <a:satMod val="110000"/>
                <a:lumMod val="100000"/>
                <a:shade val="100000"/>
              </a:srgbClr>
            </a:gs>
            <a:gs pos="100000">
              <a:srgbClr val="595B5D">
                <a:hueOff val="-1469746"/>
                <a:satOff val="24508"/>
                <a:lumOff val="-58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3000">
              <a:solidFill>
                <a:sysClr val="window" lastClr="FFFFFF"/>
              </a:solidFill>
              <a:latin typeface="Calibri" panose="020F0502020204030204" pitchFamily="34" charset="0"/>
              <a:ea typeface="+mn-ea"/>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a:xfrm>
          <a:off x="860040" y="2111772"/>
          <a:ext cx="6147945" cy="1034629"/>
        </a:xfrm>
        <a:prstGeom prst="rect">
          <a:avLst/>
        </a:prstGeom>
        <a:gradFill rotWithShape="0">
          <a:gsLst>
            <a:gs pos="0">
              <a:srgbClr val="595B5D">
                <a:hueOff val="-2939492"/>
                <a:satOff val="49016"/>
                <a:lumOff val="-1176"/>
                <a:alphaOff val="0"/>
                <a:satMod val="103000"/>
                <a:lumMod val="102000"/>
                <a:tint val="94000"/>
              </a:srgbClr>
            </a:gs>
            <a:gs pos="50000">
              <a:srgbClr val="595B5D">
                <a:hueOff val="-2939492"/>
                <a:satOff val="49016"/>
                <a:lumOff val="-1176"/>
                <a:alphaOff val="0"/>
                <a:satMod val="110000"/>
                <a:lumMod val="100000"/>
                <a:shade val="100000"/>
              </a:srgbClr>
            </a:gs>
            <a:gs pos="100000">
              <a:srgbClr val="595B5D">
                <a:hueOff val="-2939492"/>
                <a:satOff val="49016"/>
                <a:lumOff val="-117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1200150" indent="-1200150">
            <a:lnSpc>
              <a:spcPct val="100000"/>
            </a:lnSpc>
            <a:spcAft>
              <a:spcPts val="0"/>
            </a:spcAft>
            <a:buNone/>
          </a:pPr>
          <a:r>
            <a:rPr lang="en-US" sz="3000">
              <a:solidFill>
                <a:sysClr val="window" lastClr="FFFFFF"/>
              </a:solidFill>
              <a:latin typeface="Calibri" panose="020F0502020204030204" pitchFamily="34" charset="0"/>
              <a:ea typeface="+mn-ea"/>
              <a:cs typeface="Calibri" panose="020F0502020204030204" pitchFamily="34" charset="0"/>
            </a:rPr>
            <a:t>Step 3: Budget Parameters</a:t>
          </a:r>
        </a:p>
        <a:p>
          <a:pPr marL="1314450" indent="-171450">
            <a:lnSpc>
              <a:spcPct val="100000"/>
            </a:lnSpc>
            <a:spcAft>
              <a:spcPts val="0"/>
            </a:spcAft>
            <a:buNone/>
          </a:pPr>
          <a:r>
            <a:rPr lang="en-US" sz="3000">
              <a:solidFill>
                <a:sysClr val="window" lastClr="FFFFFF"/>
              </a:solidFill>
              <a:latin typeface="Calibri" panose="020F0502020204030204" pitchFamily="34" charset="0"/>
              <a:ea typeface="+mn-ea"/>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a:xfrm>
          <a:off x="483235" y="3286487"/>
          <a:ext cx="6524750" cy="657229"/>
        </a:xfrm>
        <a:prstGeom prst="rect">
          <a:avLst/>
        </a:prstGeom>
        <a:gradFill rotWithShape="0">
          <a:gsLst>
            <a:gs pos="0">
              <a:srgbClr val="595B5D">
                <a:hueOff val="-4409238"/>
                <a:satOff val="73524"/>
                <a:lumOff val="-1764"/>
                <a:alphaOff val="0"/>
                <a:satMod val="103000"/>
                <a:lumMod val="102000"/>
                <a:tint val="94000"/>
              </a:srgbClr>
            </a:gs>
            <a:gs pos="50000">
              <a:srgbClr val="595B5D">
                <a:hueOff val="-4409238"/>
                <a:satOff val="73524"/>
                <a:lumOff val="-1764"/>
                <a:alphaOff val="0"/>
                <a:satMod val="110000"/>
                <a:lumMod val="100000"/>
                <a:shade val="100000"/>
              </a:srgbClr>
            </a:gs>
            <a:gs pos="100000">
              <a:srgbClr val="595B5D">
                <a:hueOff val="-4409238"/>
                <a:satOff val="73524"/>
                <a:lumOff val="-1764"/>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3000">
              <a:solidFill>
                <a:sysClr val="window" lastClr="FFFFFF"/>
              </a:solidFill>
              <a:latin typeface="Calibri" panose="020F0502020204030204" pitchFamily="34" charset="0"/>
              <a:ea typeface="+mn-ea"/>
              <a:cs typeface="Calibri" panose="020F0502020204030204" pitchFamily="34" charset="0"/>
            </a:rPr>
            <a:t>Step 4: Budget Development Process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1469746"/>
              <a:satOff val="24508"/>
              <a:lumOff val="-588"/>
              <a:alphaOff val="0"/>
            </a:srgbClr>
          </a:solidFill>
          <a:prstDash val="solid"/>
          <a:miter lim="800000"/>
        </a:ln>
        <a:effectLst/>
        <a:scene3d>
          <a:camera prst="orthographicFront"/>
          <a:lightRig rig="flat" dir="t"/>
        </a:scene3d>
        <a:sp3d z="190500" extrusionH="12700" prstMaterial="plastic">
          <a:bevelT w="50800" h="50800"/>
        </a:sp3d>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2939492"/>
              <a:satOff val="49016"/>
              <a:lumOff val="-1176"/>
              <a:alphaOff val="0"/>
            </a:srgbClr>
          </a:solidFill>
          <a:prstDash val="solid"/>
          <a:miter lim="800000"/>
        </a:ln>
        <a:effectLst/>
        <a:scene3d>
          <a:camera prst="orthographicFront"/>
          <a:lightRig rig="flat" dir="t"/>
        </a:scene3d>
        <a:sp3d z="190500" extrusionH="12700" prstMaterial="plastic">
          <a:bevelT w="50800" h="50800"/>
        </a:sp3d>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rgbClr val="595B5D">
              <a:hueOff val="-4409238"/>
              <a:satOff val="73524"/>
              <a:lumOff val="-1764"/>
              <a:alphaOff val="0"/>
            </a:srgbClr>
          </a:solidFill>
          <a:prstDash val="solid"/>
          <a:miter lim="800000"/>
        </a:ln>
        <a:effectLst/>
        <a:scene3d>
          <a:camera prst="orthographicFront"/>
          <a:lightRig rig="flat" dir="t"/>
        </a:scene3d>
        <a:sp3d z="190500" extrusionH="12700" prstMaterial="plastic">
          <a:bevelT w="50800" h="50800"/>
        </a:sp3d>
      </dgm:spPr>
    </dgm:pt>
  </dgm:ptLst>
  <dgm:cxnLst>
    <dgm:cxn modelId="{B76E3621-0090-411E-A61A-31D717923D34}" type="presOf" srcId="{3BC74C00-D5AA-4C59-BBD7-8DB4C360FB0A}" destId="{620A8DB8-0569-4BF8-8AB9-63BF087919CF}"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6_4" csCatId="accent6" phldr="1"/>
      <dgm:spPr/>
      <dgm:t>
        <a:bodyPr/>
        <a:lstStyle/>
        <a:p>
          <a:endParaRPr lang="en-US"/>
        </a:p>
      </dgm:t>
    </dgm:pt>
    <dgm:pt modelId="{15E91B16-ED2B-4A5B-B8F8-F82CD0D222E2}">
      <dgm:prSet custT="1"/>
      <dgm:spPr/>
      <dgm:t>
        <a:bodyPr/>
        <a:lstStyle/>
        <a:p>
          <a:pPr>
            <a:lnSpc>
              <a:spcPct val="100000"/>
            </a:lnSpc>
          </a:pPr>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pPr>
            <a:lnSpc>
              <a:spcPct val="100000"/>
            </a:lnSpc>
          </a:pPr>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pPr>
            <a:lnSpc>
              <a:spcPct val="100000"/>
            </a:lnSpc>
          </a:pPr>
          <a:r>
            <a:rPr lang="en-US" sz="1800" dirty="0"/>
            <a:t>The proposed budget for the general operations of the school are reflected at $</a:t>
          </a:r>
          <a:r>
            <a:rPr lang="en-US" sz="1800" u="sng" dirty="0"/>
            <a:t>8,485,098</a:t>
          </a:r>
          <a:endParaRPr lang="en-US" sz="1800" dirty="0"/>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pPr>
            <a:lnSpc>
              <a:spcPct val="100000"/>
            </a:lnSpc>
          </a:pPr>
          <a:r>
            <a:rPr lang="en-US" sz="1800" dirty="0"/>
            <a:t>This investment plan for FY26 accommodates a student population that is projected to be </a:t>
          </a:r>
          <a:r>
            <a:rPr lang="en-US" sz="1800" u="sng" dirty="0"/>
            <a:t>452</a:t>
          </a:r>
          <a:r>
            <a:rPr lang="en-US" sz="1800" dirty="0"/>
            <a:t> students, which is a increase of </a:t>
          </a:r>
          <a:r>
            <a:rPr lang="en-US" sz="1800" u="sng" dirty="0"/>
            <a:t>29</a:t>
          </a:r>
          <a:r>
            <a:rPr lang="en-US" sz="1800" dirty="0"/>
            <a:t> students from </a:t>
          </a:r>
          <a:r>
            <a:rPr lang="en-US" sz="1800" dirty="0">
              <a:latin typeface="Arial Black"/>
            </a:rPr>
            <a:t>FY25</a:t>
          </a:r>
          <a:r>
            <a:rPr lang="en-US" sz="1800" dirty="0"/>
            <a:t>.</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B2BDCA58-ACF9-4F7E-ABDF-67E926DDE324}" type="presOf" srcId="{D3B93A99-69D9-436A-9036-F51BD25449E7}" destId="{06155CF6-0B61-4A49-8ED9-2282E530FBBC}" srcOrd="0" destOrd="0" presId="urn:microsoft.com/office/officeart/2018/2/layout/IconVerticalSolidList"/>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E2D9D8-0631-4FF8-A5E9-7CC467687891}"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D73FD818-638B-41FF-B143-B7B2FE5508BA}">
      <dgm:prSet custT="1"/>
      <dgm:spPr/>
      <dgm:t>
        <a:bodyPr/>
        <a:lstStyle/>
        <a:p>
          <a:pPr>
            <a:lnSpc>
              <a:spcPct val="100000"/>
            </a:lnSpc>
            <a:defRPr b="1"/>
          </a:pPr>
          <a:r>
            <a:rPr lang="en-US" sz="3200" u="sng"/>
            <a:t>Overview</a:t>
          </a:r>
          <a:endParaRPr lang="en-US" sz="3200"/>
        </a:p>
      </dgm:t>
    </dgm:pt>
    <dgm:pt modelId="{133586D8-4658-4B62-9DA0-DE180D4D81FD}" type="parTrans" cxnId="{FB6701E3-7268-43A4-B76D-FF852B343B65}">
      <dgm:prSet/>
      <dgm:spPr/>
      <dgm:t>
        <a:bodyPr/>
        <a:lstStyle/>
        <a:p>
          <a:endParaRPr lang="en-US"/>
        </a:p>
      </dgm:t>
    </dgm:pt>
    <dgm:pt modelId="{95570ACA-652E-4DD5-B00A-D9059C8903CC}" type="sibTrans" cxnId="{FB6701E3-7268-43A4-B76D-FF852B343B65}">
      <dgm:prSet/>
      <dgm:spPr/>
      <dgm:t>
        <a:bodyPr/>
        <a:lstStyle/>
        <a:p>
          <a:endParaRPr lang="en-US"/>
        </a:p>
      </dgm:t>
    </dgm:pt>
    <dgm:pt modelId="{1873B92A-C3B8-4D92-8D82-A6BDDA1199AB}">
      <dgm:prSet/>
      <dgm:spPr/>
      <dgm:t>
        <a:bodyPr/>
        <a:lstStyle/>
        <a:p>
          <a:pPr>
            <a:lnSpc>
              <a:spcPct val="100000"/>
            </a:lnSpc>
          </a:pPr>
          <a:r>
            <a:rPr lang="en-US"/>
            <a:t>The district is piloting a zero-based budgeting (ZBB) process for Signature and Turnaround Program Funds this year. </a:t>
          </a:r>
        </a:p>
      </dgm:t>
    </dgm:pt>
    <dgm:pt modelId="{CFE1E0F9-59E9-4AEE-9BC4-315FAEEAA7F9}" type="parTrans" cxnId="{96F9405F-8916-455E-BDF4-E99D6D0A74AE}">
      <dgm:prSet/>
      <dgm:spPr/>
      <dgm:t>
        <a:bodyPr/>
        <a:lstStyle/>
        <a:p>
          <a:endParaRPr lang="en-US"/>
        </a:p>
      </dgm:t>
    </dgm:pt>
    <dgm:pt modelId="{759AF8DD-4134-409A-9706-E4FBD43853B7}" type="sibTrans" cxnId="{96F9405F-8916-455E-BDF4-E99D6D0A74AE}">
      <dgm:prSet/>
      <dgm:spPr/>
      <dgm:t>
        <a:bodyPr/>
        <a:lstStyle/>
        <a:p>
          <a:endParaRPr lang="en-US"/>
        </a:p>
      </dgm:t>
    </dgm:pt>
    <dgm:pt modelId="{82A814D1-4523-4DC6-B2D4-08C75A31C79B}">
      <dgm:prSet/>
      <dgm:spPr/>
      <dgm:t>
        <a:bodyPr/>
        <a:lstStyle/>
        <a:p>
          <a:pPr>
            <a:lnSpc>
              <a:spcPct val="100000"/>
            </a:lnSpc>
          </a:pPr>
          <a:r>
            <a:rPr lang="en-US"/>
            <a:t>Zero-based budgeting (ZBB) is a budgeting process that </a:t>
          </a:r>
          <a:r>
            <a:rPr lang="en-US" u="sng"/>
            <a:t>allocates funding based on program efficiency and necessity rather than budget history.</a:t>
          </a:r>
          <a:r>
            <a:rPr lang="en-US"/>
            <a:t> As opposed to traditional budgeting, no item is automatically included in the next budget. </a:t>
          </a:r>
        </a:p>
      </dgm:t>
    </dgm:pt>
    <dgm:pt modelId="{1AD7C0C3-00DD-44CD-859F-E2FE9768A3A9}" type="parTrans" cxnId="{0983AA70-6D43-4C34-BFFD-D4124A467C18}">
      <dgm:prSet/>
      <dgm:spPr/>
      <dgm:t>
        <a:bodyPr/>
        <a:lstStyle/>
        <a:p>
          <a:endParaRPr lang="en-US"/>
        </a:p>
      </dgm:t>
    </dgm:pt>
    <dgm:pt modelId="{3EA455BF-6D0C-46A3-8479-EDDE10CCB74D}" type="sibTrans" cxnId="{0983AA70-6D43-4C34-BFFD-D4124A467C18}">
      <dgm:prSet/>
      <dgm:spPr/>
      <dgm:t>
        <a:bodyPr/>
        <a:lstStyle/>
        <a:p>
          <a:endParaRPr lang="en-US"/>
        </a:p>
      </dgm:t>
    </dgm:pt>
    <dgm:pt modelId="{C8A6F693-EAF1-4399-B688-84C3A78B793A}">
      <dgm:prSet/>
      <dgm:spPr/>
      <dgm:t>
        <a:bodyPr/>
        <a:lstStyle/>
        <a:p>
          <a:pPr>
            <a:lnSpc>
              <a:spcPct val="100000"/>
            </a:lnSpc>
          </a:pPr>
          <a:r>
            <a:rPr lang="en-US"/>
            <a:t>As such the </a:t>
          </a:r>
          <a:r>
            <a:rPr lang="en-US" b="1" u="sng"/>
            <a:t>initial</a:t>
          </a:r>
          <a:r>
            <a:rPr lang="en-US"/>
            <a:t> allocation for these programs at all schools will be $0. </a:t>
          </a:r>
        </a:p>
      </dgm:t>
    </dgm:pt>
    <dgm:pt modelId="{7F7D2BA5-74FC-4FF2-BEC6-FEA1F4B4B98F}" type="parTrans" cxnId="{1F6C7298-846B-4AF8-A30F-7EC84396998F}">
      <dgm:prSet/>
      <dgm:spPr/>
      <dgm:t>
        <a:bodyPr/>
        <a:lstStyle/>
        <a:p>
          <a:endParaRPr lang="en-US"/>
        </a:p>
      </dgm:t>
    </dgm:pt>
    <dgm:pt modelId="{D284F81C-01C3-497F-BCEF-C3EB7482FCD8}" type="sibTrans" cxnId="{1F6C7298-846B-4AF8-A30F-7EC84396998F}">
      <dgm:prSet/>
      <dgm:spPr/>
      <dgm:t>
        <a:bodyPr/>
        <a:lstStyle/>
        <a:p>
          <a:endParaRPr lang="en-US"/>
        </a:p>
      </dgm:t>
    </dgm:pt>
    <dgm:pt modelId="{2FD1542E-0106-4363-88EC-4E67BBA80FE6}">
      <dgm:prSet custT="1"/>
      <dgm:spPr/>
      <dgm:t>
        <a:bodyPr/>
        <a:lstStyle/>
        <a:p>
          <a:pPr>
            <a:lnSpc>
              <a:spcPct val="100000"/>
            </a:lnSpc>
            <a:defRPr b="1"/>
          </a:pPr>
          <a:r>
            <a:rPr lang="en-US" sz="3200" u="sng"/>
            <a:t>Process</a:t>
          </a:r>
          <a:endParaRPr lang="en-US" sz="3200"/>
        </a:p>
      </dgm:t>
    </dgm:pt>
    <dgm:pt modelId="{0C4B0086-D46F-4178-9F8F-9F059809F904}" type="parTrans" cxnId="{02676FCC-387C-4751-BCD6-B1F7C438DF1A}">
      <dgm:prSet/>
      <dgm:spPr/>
      <dgm:t>
        <a:bodyPr/>
        <a:lstStyle/>
        <a:p>
          <a:endParaRPr lang="en-US"/>
        </a:p>
      </dgm:t>
    </dgm:pt>
    <dgm:pt modelId="{ABE915C6-CD07-4046-B427-87C15C94E1F2}" type="sibTrans" cxnId="{02676FCC-387C-4751-BCD6-B1F7C438DF1A}">
      <dgm:prSet/>
      <dgm:spPr/>
      <dgm:t>
        <a:bodyPr/>
        <a:lstStyle/>
        <a:p>
          <a:endParaRPr lang="en-US"/>
        </a:p>
      </dgm:t>
    </dgm:pt>
    <dgm:pt modelId="{FE2C983B-6D85-439B-BAED-C5067729AB06}">
      <dgm:prSet/>
      <dgm:spPr/>
      <dgm:t>
        <a:bodyPr/>
        <a:lstStyle/>
        <a:p>
          <a:pPr>
            <a:lnSpc>
              <a:spcPct val="100000"/>
            </a:lnSpc>
            <a:spcAft>
              <a:spcPts val="600"/>
            </a:spcAft>
          </a:pPr>
          <a:r>
            <a:rPr lang="en-US"/>
            <a:t>Principals will develop proposed requests for the personnel and non-personnel they need to support the Signature and/or Turnaround Programs at their schools.  </a:t>
          </a:r>
        </a:p>
      </dgm:t>
    </dgm:pt>
    <dgm:pt modelId="{F65B9D36-D983-4CA9-9791-3485429FBF61}" type="parTrans" cxnId="{C7A2AAFB-3278-4121-A422-F4BDF7EB3916}">
      <dgm:prSet/>
      <dgm:spPr/>
      <dgm:t>
        <a:bodyPr/>
        <a:lstStyle/>
        <a:p>
          <a:endParaRPr lang="en-US"/>
        </a:p>
      </dgm:t>
    </dgm:pt>
    <dgm:pt modelId="{9D117439-F4A1-471B-A9D6-A4A5270D82F4}" type="sibTrans" cxnId="{C7A2AAFB-3278-4121-A422-F4BDF7EB3916}">
      <dgm:prSet/>
      <dgm:spPr/>
      <dgm:t>
        <a:bodyPr/>
        <a:lstStyle/>
        <a:p>
          <a:endParaRPr lang="en-US"/>
        </a:p>
      </dgm:t>
    </dgm:pt>
    <dgm:pt modelId="{B3F0EBD5-89A5-41A7-B609-43D3D7C554C9}">
      <dgm:prSet/>
      <dgm:spPr/>
      <dgm:t>
        <a:bodyPr/>
        <a:lstStyle/>
        <a:p>
          <a:pPr>
            <a:lnSpc>
              <a:spcPct val="100000"/>
            </a:lnSpc>
            <a:spcAft>
              <a:spcPts val="600"/>
            </a:spcAft>
          </a:pPr>
          <a:r>
            <a:rPr lang="en-US" u="sng"/>
            <a:t>They will share and discuss their proposals and rationale for the proposals with their school GO Team for feedback.</a:t>
          </a:r>
          <a:r>
            <a:rPr lang="en-US"/>
            <a:t>  </a:t>
          </a:r>
        </a:p>
      </dgm:t>
    </dgm:pt>
    <dgm:pt modelId="{D41708FB-47F8-4122-B314-C1B89C9F3F0D}" type="parTrans" cxnId="{ED5900A8-619C-406D-A0B3-754FAF027EAD}">
      <dgm:prSet/>
      <dgm:spPr/>
      <dgm:t>
        <a:bodyPr/>
        <a:lstStyle/>
        <a:p>
          <a:endParaRPr lang="en-US"/>
        </a:p>
      </dgm:t>
    </dgm:pt>
    <dgm:pt modelId="{447683F4-C706-40E9-9CC8-5839EB0C32CC}" type="sibTrans" cxnId="{ED5900A8-619C-406D-A0B3-754FAF027EAD}">
      <dgm:prSet/>
      <dgm:spPr/>
      <dgm:t>
        <a:bodyPr/>
        <a:lstStyle/>
        <a:p>
          <a:endParaRPr lang="en-US"/>
        </a:p>
      </dgm:t>
    </dgm:pt>
    <dgm:pt modelId="{1FDF0A5D-9ABA-43A0-A204-95A7A7B6C92E}">
      <dgm:prSet/>
      <dgm:spPr/>
      <dgm:t>
        <a:bodyPr/>
        <a:lstStyle/>
        <a:p>
          <a:pPr>
            <a:lnSpc>
              <a:spcPct val="100000"/>
            </a:lnSpc>
            <a:spcAft>
              <a:spcPts val="600"/>
            </a:spcAft>
          </a:pPr>
          <a:r>
            <a:rPr lang="en-US"/>
            <a:t>After discussing with their GO Team, principals will submit their request for review by January 31st. We will add a Signature Tab in the template where Principals can enter request for both personnel and non-personnel. Funding will be provided later in the budget development window. </a:t>
          </a:r>
        </a:p>
      </dgm:t>
    </dgm:pt>
    <dgm:pt modelId="{06151A24-7BA2-4EC1-B070-80D14B7C1DBC}" type="parTrans" cxnId="{692AEDE1-1407-45F0-AB52-31C603C7B15B}">
      <dgm:prSet/>
      <dgm:spPr/>
      <dgm:t>
        <a:bodyPr/>
        <a:lstStyle/>
        <a:p>
          <a:endParaRPr lang="en-US"/>
        </a:p>
      </dgm:t>
    </dgm:pt>
    <dgm:pt modelId="{FD263A47-1CAA-45C8-B420-6B1AB00D3843}" type="sibTrans" cxnId="{692AEDE1-1407-45F0-AB52-31C603C7B15B}">
      <dgm:prSet/>
      <dgm:spPr/>
      <dgm:t>
        <a:bodyPr/>
        <a:lstStyle/>
        <a:p>
          <a:endParaRPr lang="en-US"/>
        </a:p>
      </dgm:t>
    </dgm:pt>
    <dgm:pt modelId="{EFA244B3-E1E9-472E-9088-352574DD3109}" type="pres">
      <dgm:prSet presAssocID="{91E2D9D8-0631-4FF8-A5E9-7CC467687891}" presName="root" presStyleCnt="0">
        <dgm:presLayoutVars>
          <dgm:dir/>
          <dgm:resizeHandles val="exact"/>
        </dgm:presLayoutVars>
      </dgm:prSet>
      <dgm:spPr/>
    </dgm:pt>
    <dgm:pt modelId="{B60B5060-DBD7-4D99-AEBE-7F7AF3C6B284}" type="pres">
      <dgm:prSet presAssocID="{D73FD818-638B-41FF-B143-B7B2FE5508BA}" presName="compNode" presStyleCnt="0"/>
      <dgm:spPr/>
    </dgm:pt>
    <dgm:pt modelId="{7FC23713-313B-4007-98C5-9B3864F1E659}" type="pres">
      <dgm:prSet presAssocID="{D73FD818-638B-41FF-B143-B7B2FE5508BA}" presName="iconRect" presStyleLbl="node1" presStyleIdx="0" presStyleCnt="2" custScaleX="113403" custScaleY="78220" custLinFactNeighborY="-63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C9F6275-F223-4290-861A-ED20F3D2160D}" type="pres">
      <dgm:prSet presAssocID="{D73FD818-638B-41FF-B143-B7B2FE5508BA}" presName="iconSpace" presStyleCnt="0"/>
      <dgm:spPr/>
    </dgm:pt>
    <dgm:pt modelId="{F6BFB254-F64B-4179-907B-86DAB7182656}" type="pres">
      <dgm:prSet presAssocID="{D73FD818-638B-41FF-B143-B7B2FE5508BA}" presName="parTx" presStyleLbl="revTx" presStyleIdx="0" presStyleCnt="4" custLinFactY="-27308" custLinFactNeighborX="461" custLinFactNeighborY="-100000">
        <dgm:presLayoutVars>
          <dgm:chMax val="0"/>
          <dgm:chPref val="0"/>
        </dgm:presLayoutVars>
      </dgm:prSet>
      <dgm:spPr/>
    </dgm:pt>
    <dgm:pt modelId="{AD8EFB18-ADF9-4078-ADBF-FB028AD55526}" type="pres">
      <dgm:prSet presAssocID="{D73FD818-638B-41FF-B143-B7B2FE5508BA}" presName="txSpace" presStyleCnt="0"/>
      <dgm:spPr/>
    </dgm:pt>
    <dgm:pt modelId="{A7A65C3E-942C-434A-8EBB-D23C7D65CCBA}" type="pres">
      <dgm:prSet presAssocID="{D73FD818-638B-41FF-B143-B7B2FE5508BA}" presName="desTx" presStyleLbl="revTx" presStyleIdx="1" presStyleCnt="4" custLinFactNeighborX="-692" custLinFactNeighborY="-28783">
        <dgm:presLayoutVars/>
      </dgm:prSet>
      <dgm:spPr/>
    </dgm:pt>
    <dgm:pt modelId="{D481E210-E003-4BF9-BA61-A7154D04242A}" type="pres">
      <dgm:prSet presAssocID="{95570ACA-652E-4DD5-B00A-D9059C8903CC}" presName="sibTrans" presStyleCnt="0"/>
      <dgm:spPr/>
    </dgm:pt>
    <dgm:pt modelId="{38C8C16A-DDC4-43B1-9E77-8FAC36D0AD7F}" type="pres">
      <dgm:prSet presAssocID="{2FD1542E-0106-4363-88EC-4E67BBA80FE6}" presName="compNode" presStyleCnt="0"/>
      <dgm:spPr/>
    </dgm:pt>
    <dgm:pt modelId="{D425D025-37E5-47EC-9632-48C8FB4ED6AD}" type="pres">
      <dgm:prSet presAssocID="{2FD1542E-0106-4363-88EC-4E67BBA80FE6}" presName="iconRect" presStyleLbl="node1" presStyleIdx="1" presStyleCnt="2" custLinFactNeighborX="-659" custLinFactNeighborY="-476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879E322-E969-42DA-927A-C473D3AD3546}" type="pres">
      <dgm:prSet presAssocID="{2FD1542E-0106-4363-88EC-4E67BBA80FE6}" presName="iconSpace" presStyleCnt="0"/>
      <dgm:spPr/>
    </dgm:pt>
    <dgm:pt modelId="{8F055027-061B-4AB4-93D0-F6E408843C69}" type="pres">
      <dgm:prSet presAssocID="{2FD1542E-0106-4363-88EC-4E67BBA80FE6}" presName="parTx" presStyleLbl="revTx" presStyleIdx="2" presStyleCnt="4" custLinFactNeighborX="-231" custLinFactNeighborY="-94173">
        <dgm:presLayoutVars>
          <dgm:chMax val="0"/>
          <dgm:chPref val="0"/>
        </dgm:presLayoutVars>
      </dgm:prSet>
      <dgm:spPr/>
    </dgm:pt>
    <dgm:pt modelId="{450B1790-58AC-4DC4-ACD7-8728EEF2172D}" type="pres">
      <dgm:prSet presAssocID="{2FD1542E-0106-4363-88EC-4E67BBA80FE6}" presName="txSpace" presStyleCnt="0"/>
      <dgm:spPr/>
    </dgm:pt>
    <dgm:pt modelId="{3AB6420D-7123-448A-BA39-76E75EAD54C2}" type="pres">
      <dgm:prSet presAssocID="{2FD1542E-0106-4363-88EC-4E67BBA80FE6}" presName="desTx" presStyleLbl="revTx" presStyleIdx="3" presStyleCnt="4" custLinFactNeighborX="-1844" custLinFactNeighborY="-24617">
        <dgm:presLayoutVars/>
      </dgm:prSet>
      <dgm:spPr/>
    </dgm:pt>
  </dgm:ptLst>
  <dgm:cxnLst>
    <dgm:cxn modelId="{F71DFB0E-7A19-46A6-B4D1-802F08987E17}" type="presOf" srcId="{FE2C983B-6D85-439B-BAED-C5067729AB06}" destId="{3AB6420D-7123-448A-BA39-76E75EAD54C2}" srcOrd="0" destOrd="0" presId="urn:microsoft.com/office/officeart/2018/2/layout/IconLabelDescriptionList"/>
    <dgm:cxn modelId="{99334A19-86E5-4A79-BD89-BC252E4BBDDD}" type="presOf" srcId="{1873B92A-C3B8-4D92-8D82-A6BDDA1199AB}" destId="{A7A65C3E-942C-434A-8EBB-D23C7D65CCBA}" srcOrd="0" destOrd="0" presId="urn:microsoft.com/office/officeart/2018/2/layout/IconLabelDescriptionList"/>
    <dgm:cxn modelId="{233FDA45-EBB0-4A0F-B303-73A9337CB1C2}" type="presOf" srcId="{2FD1542E-0106-4363-88EC-4E67BBA80FE6}" destId="{8F055027-061B-4AB4-93D0-F6E408843C69}" srcOrd="0" destOrd="0" presId="urn:microsoft.com/office/officeart/2018/2/layout/IconLabelDescriptionList"/>
    <dgm:cxn modelId="{96F9405F-8916-455E-BDF4-E99D6D0A74AE}" srcId="{D73FD818-638B-41FF-B143-B7B2FE5508BA}" destId="{1873B92A-C3B8-4D92-8D82-A6BDDA1199AB}" srcOrd="0" destOrd="0" parTransId="{CFE1E0F9-59E9-4AEE-9BC4-315FAEEAA7F9}" sibTransId="{759AF8DD-4134-409A-9706-E4FBD43853B7}"/>
    <dgm:cxn modelId="{0983AA70-6D43-4C34-BFFD-D4124A467C18}" srcId="{D73FD818-638B-41FF-B143-B7B2FE5508BA}" destId="{82A814D1-4523-4DC6-B2D4-08C75A31C79B}" srcOrd="1" destOrd="0" parTransId="{1AD7C0C3-00DD-44CD-859F-E2FE9768A3A9}" sibTransId="{3EA455BF-6D0C-46A3-8479-EDDE10CCB74D}"/>
    <dgm:cxn modelId="{06274D76-016F-4A67-8D0E-1046C87611E3}" type="presOf" srcId="{B3F0EBD5-89A5-41A7-B609-43D3D7C554C9}" destId="{3AB6420D-7123-448A-BA39-76E75EAD54C2}" srcOrd="0" destOrd="1" presId="urn:microsoft.com/office/officeart/2018/2/layout/IconLabelDescriptionList"/>
    <dgm:cxn modelId="{C31C137D-8548-408B-9C97-390ED850722C}" type="presOf" srcId="{1FDF0A5D-9ABA-43A0-A204-95A7A7B6C92E}" destId="{3AB6420D-7123-448A-BA39-76E75EAD54C2}" srcOrd="0" destOrd="2" presId="urn:microsoft.com/office/officeart/2018/2/layout/IconLabelDescriptionList"/>
    <dgm:cxn modelId="{EEA3D486-8B5C-4387-85FA-5C03E3FDF222}" type="presOf" srcId="{C8A6F693-EAF1-4399-B688-84C3A78B793A}" destId="{A7A65C3E-942C-434A-8EBB-D23C7D65CCBA}" srcOrd="0" destOrd="2" presId="urn:microsoft.com/office/officeart/2018/2/layout/IconLabelDescriptionList"/>
    <dgm:cxn modelId="{1F6C7298-846B-4AF8-A30F-7EC84396998F}" srcId="{D73FD818-638B-41FF-B143-B7B2FE5508BA}" destId="{C8A6F693-EAF1-4399-B688-84C3A78B793A}" srcOrd="2" destOrd="0" parTransId="{7F7D2BA5-74FC-4FF2-BEC6-FEA1F4B4B98F}" sibTransId="{D284F81C-01C3-497F-BCEF-C3EB7482FCD8}"/>
    <dgm:cxn modelId="{274364A1-F6CD-4712-9EC4-1A56D1DEDC13}" type="presOf" srcId="{91E2D9D8-0631-4FF8-A5E9-7CC467687891}" destId="{EFA244B3-E1E9-472E-9088-352574DD3109}" srcOrd="0" destOrd="0" presId="urn:microsoft.com/office/officeart/2018/2/layout/IconLabelDescriptionList"/>
    <dgm:cxn modelId="{ED5900A8-619C-406D-A0B3-754FAF027EAD}" srcId="{2FD1542E-0106-4363-88EC-4E67BBA80FE6}" destId="{B3F0EBD5-89A5-41A7-B609-43D3D7C554C9}" srcOrd="1" destOrd="0" parTransId="{D41708FB-47F8-4122-B314-C1B89C9F3F0D}" sibTransId="{447683F4-C706-40E9-9CC8-5839EB0C32CC}"/>
    <dgm:cxn modelId="{A70B09B6-E60B-4221-9891-3814943B7366}" type="presOf" srcId="{82A814D1-4523-4DC6-B2D4-08C75A31C79B}" destId="{A7A65C3E-942C-434A-8EBB-D23C7D65CCBA}" srcOrd="0" destOrd="1" presId="urn:microsoft.com/office/officeart/2018/2/layout/IconLabelDescriptionList"/>
    <dgm:cxn modelId="{02676FCC-387C-4751-BCD6-B1F7C438DF1A}" srcId="{91E2D9D8-0631-4FF8-A5E9-7CC467687891}" destId="{2FD1542E-0106-4363-88EC-4E67BBA80FE6}" srcOrd="1" destOrd="0" parTransId="{0C4B0086-D46F-4178-9F8F-9F059809F904}" sibTransId="{ABE915C6-CD07-4046-B427-87C15C94E1F2}"/>
    <dgm:cxn modelId="{544FA5CF-FF8A-426F-8E42-95BF856B1223}" type="presOf" srcId="{D73FD818-638B-41FF-B143-B7B2FE5508BA}" destId="{F6BFB254-F64B-4179-907B-86DAB7182656}" srcOrd="0" destOrd="0" presId="urn:microsoft.com/office/officeart/2018/2/layout/IconLabelDescriptionList"/>
    <dgm:cxn modelId="{692AEDE1-1407-45F0-AB52-31C603C7B15B}" srcId="{2FD1542E-0106-4363-88EC-4E67BBA80FE6}" destId="{1FDF0A5D-9ABA-43A0-A204-95A7A7B6C92E}" srcOrd="2" destOrd="0" parTransId="{06151A24-7BA2-4EC1-B070-80D14B7C1DBC}" sibTransId="{FD263A47-1CAA-45C8-B420-6B1AB00D3843}"/>
    <dgm:cxn modelId="{FB6701E3-7268-43A4-B76D-FF852B343B65}" srcId="{91E2D9D8-0631-4FF8-A5E9-7CC467687891}" destId="{D73FD818-638B-41FF-B143-B7B2FE5508BA}" srcOrd="0" destOrd="0" parTransId="{133586D8-4658-4B62-9DA0-DE180D4D81FD}" sibTransId="{95570ACA-652E-4DD5-B00A-D9059C8903CC}"/>
    <dgm:cxn modelId="{C7A2AAFB-3278-4121-A422-F4BDF7EB3916}" srcId="{2FD1542E-0106-4363-88EC-4E67BBA80FE6}" destId="{FE2C983B-6D85-439B-BAED-C5067729AB06}" srcOrd="0" destOrd="0" parTransId="{F65B9D36-D983-4CA9-9791-3485429FBF61}" sibTransId="{9D117439-F4A1-471B-A9D6-A4A5270D82F4}"/>
    <dgm:cxn modelId="{BBE0A339-2AC7-4A70-88C7-F3ABC0C4557B}" type="presParOf" srcId="{EFA244B3-E1E9-472E-9088-352574DD3109}" destId="{B60B5060-DBD7-4D99-AEBE-7F7AF3C6B284}" srcOrd="0" destOrd="0" presId="urn:microsoft.com/office/officeart/2018/2/layout/IconLabelDescriptionList"/>
    <dgm:cxn modelId="{54DA4B71-21CC-4ADF-B004-9B527B84C5EA}" type="presParOf" srcId="{B60B5060-DBD7-4D99-AEBE-7F7AF3C6B284}" destId="{7FC23713-313B-4007-98C5-9B3864F1E659}" srcOrd="0" destOrd="0" presId="urn:microsoft.com/office/officeart/2018/2/layout/IconLabelDescriptionList"/>
    <dgm:cxn modelId="{89FE5CB8-BA5A-4EDA-94B7-4F3BD118F28D}" type="presParOf" srcId="{B60B5060-DBD7-4D99-AEBE-7F7AF3C6B284}" destId="{2C9F6275-F223-4290-861A-ED20F3D2160D}" srcOrd="1" destOrd="0" presId="urn:microsoft.com/office/officeart/2018/2/layout/IconLabelDescriptionList"/>
    <dgm:cxn modelId="{BD0563F8-0256-43B7-A05F-516408F1E51B}" type="presParOf" srcId="{B60B5060-DBD7-4D99-AEBE-7F7AF3C6B284}" destId="{F6BFB254-F64B-4179-907B-86DAB7182656}" srcOrd="2" destOrd="0" presId="urn:microsoft.com/office/officeart/2018/2/layout/IconLabelDescriptionList"/>
    <dgm:cxn modelId="{2224284F-A650-4A97-8782-C588FFAD91A4}" type="presParOf" srcId="{B60B5060-DBD7-4D99-AEBE-7F7AF3C6B284}" destId="{AD8EFB18-ADF9-4078-ADBF-FB028AD55526}" srcOrd="3" destOrd="0" presId="urn:microsoft.com/office/officeart/2018/2/layout/IconLabelDescriptionList"/>
    <dgm:cxn modelId="{53BBCBCA-6573-4A4E-BA8F-87B8B891F923}" type="presParOf" srcId="{B60B5060-DBD7-4D99-AEBE-7F7AF3C6B284}" destId="{A7A65C3E-942C-434A-8EBB-D23C7D65CCBA}" srcOrd="4" destOrd="0" presId="urn:microsoft.com/office/officeart/2018/2/layout/IconLabelDescriptionList"/>
    <dgm:cxn modelId="{891C5F38-F8BC-4E85-963D-A07CA5141119}" type="presParOf" srcId="{EFA244B3-E1E9-472E-9088-352574DD3109}" destId="{D481E210-E003-4BF9-BA61-A7154D04242A}" srcOrd="1" destOrd="0" presId="urn:microsoft.com/office/officeart/2018/2/layout/IconLabelDescriptionList"/>
    <dgm:cxn modelId="{17495C33-2360-49EB-B805-BECD50F84668}" type="presParOf" srcId="{EFA244B3-E1E9-472E-9088-352574DD3109}" destId="{38C8C16A-DDC4-43B1-9E77-8FAC36D0AD7F}" srcOrd="2" destOrd="0" presId="urn:microsoft.com/office/officeart/2018/2/layout/IconLabelDescriptionList"/>
    <dgm:cxn modelId="{CC6D51C6-372C-4087-9DD2-7D285BCF2BC0}" type="presParOf" srcId="{38C8C16A-DDC4-43B1-9E77-8FAC36D0AD7F}" destId="{D425D025-37E5-47EC-9632-48C8FB4ED6AD}" srcOrd="0" destOrd="0" presId="urn:microsoft.com/office/officeart/2018/2/layout/IconLabelDescriptionList"/>
    <dgm:cxn modelId="{5A1E70D7-8038-453F-B2DC-A294C05CD95D}" type="presParOf" srcId="{38C8C16A-DDC4-43B1-9E77-8FAC36D0AD7F}" destId="{6879E322-E969-42DA-927A-C473D3AD3546}" srcOrd="1" destOrd="0" presId="urn:microsoft.com/office/officeart/2018/2/layout/IconLabelDescriptionList"/>
    <dgm:cxn modelId="{DCC9CC74-EB19-4BAE-B0B9-170523CA053B}" type="presParOf" srcId="{38C8C16A-DDC4-43B1-9E77-8FAC36D0AD7F}" destId="{8F055027-061B-4AB4-93D0-F6E408843C69}" srcOrd="2" destOrd="0" presId="urn:microsoft.com/office/officeart/2018/2/layout/IconLabelDescriptionList"/>
    <dgm:cxn modelId="{0A1E5321-34D6-46D6-867F-AE3AAF60FBAC}" type="presParOf" srcId="{38C8C16A-DDC4-43B1-9E77-8FAC36D0AD7F}" destId="{450B1790-58AC-4DC4-ACD7-8728EEF2172D}" srcOrd="3" destOrd="0" presId="urn:microsoft.com/office/officeart/2018/2/layout/IconLabelDescriptionList"/>
    <dgm:cxn modelId="{913F15E5-2880-4950-AE54-09E43C232638}" type="presParOf" srcId="{38C8C16A-DDC4-43B1-9E77-8FAC36D0AD7F}" destId="{3AB6420D-7123-448A-BA39-76E75EAD54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40311" y="2223725"/>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20357" y="2580997"/>
          <a:ext cx="107953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solidFill>
                <a:schemeClr val="tx1"/>
              </a:solidFill>
            </a:rPr>
            <a:t>Step 1                             </a:t>
          </a:r>
          <a:r>
            <a:rPr lang="en-US" sz="1400" kern="1200">
              <a:solidFill>
                <a:schemeClr val="tx1"/>
              </a:solidFill>
              <a:latin typeface="Arial"/>
            </a:rPr>
            <a:t>Update</a:t>
          </a:r>
          <a:r>
            <a:rPr lang="en-US" sz="1400" b="0" kern="1200">
              <a:solidFill>
                <a:schemeClr val="tx1"/>
              </a:solidFill>
            </a:rPr>
            <a:t> </a:t>
          </a:r>
          <a:r>
            <a:rPr lang="en-US" sz="1400" kern="1200"/>
            <a:t>Strategic Plan</a:t>
          </a:r>
          <a:r>
            <a:rPr lang="en-US" sz="1400" kern="1200">
              <a:latin typeface="Arial"/>
            </a:rPr>
            <a:t> &amp; Rank Priorities</a:t>
          </a:r>
          <a:endParaRPr lang="en-US" sz="1400" kern="1200"/>
        </a:p>
      </dsp:txBody>
      <dsp:txXfrm>
        <a:off x="120357" y="2580997"/>
        <a:ext cx="1079531" cy="946272"/>
      </dsp:txXfrm>
    </dsp:sp>
    <dsp:sp modelId="{BF36F651-9306-4FAE-98A3-35BD65F0CE8C}">
      <dsp:nvSpPr>
        <dsp:cNvPr id="0" name=""/>
        <dsp:cNvSpPr/>
      </dsp:nvSpPr>
      <dsp:spPr>
        <a:xfrm>
          <a:off x="996203" y="2135692"/>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561868" y="1896704"/>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441914" y="2253976"/>
          <a:ext cx="107953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u="sng" kern="1200">
              <a:solidFill>
                <a:schemeClr val="tx1"/>
              </a:solidFill>
            </a:rPr>
            <a:t>P</a:t>
          </a:r>
          <a:r>
            <a:rPr lang="en-US" sz="1400" b="0" u="sng" kern="1200"/>
            <a:t>ri</a:t>
          </a:r>
          <a:r>
            <a:rPr lang="en-US" sz="1400" u="sng" kern="1200"/>
            <a:t>ncipals</a:t>
          </a:r>
          <a:r>
            <a:rPr lang="en-US" sz="1400" kern="1200"/>
            <a:t> Workshop   FY </a:t>
          </a:r>
          <a:r>
            <a:rPr lang="en-US" sz="1400" kern="1200">
              <a:latin typeface="Arial"/>
            </a:rPr>
            <a:t>26</a:t>
          </a:r>
          <a:r>
            <a:rPr lang="en-US" sz="1400" kern="1200"/>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January 15th </a:t>
          </a:r>
          <a:r>
            <a:rPr lang="en-US" sz="1200" kern="1200" baseline="30000">
              <a:solidFill>
                <a:srgbClr val="FF0000"/>
              </a:solidFill>
              <a:latin typeface="Calibri"/>
              <a:ea typeface="Calibri"/>
              <a:cs typeface="Times New Roman"/>
            </a:rPr>
            <a:t> </a:t>
          </a:r>
          <a:endParaRPr lang="en-US" sz="1200" kern="1200">
            <a:solidFill>
              <a:srgbClr val="FF0000"/>
            </a:solidFill>
            <a:latin typeface="Calibri"/>
            <a:ea typeface="Calibri"/>
            <a:cs typeface="Times New Roman"/>
          </a:endParaRPr>
        </a:p>
      </dsp:txBody>
      <dsp:txXfrm>
        <a:off x="1441914" y="2253976"/>
        <a:ext cx="1079531" cy="946272"/>
      </dsp:txXfrm>
    </dsp:sp>
    <dsp:sp modelId="{CF777F59-7D55-4DCB-9264-A6427EA7C9F7}">
      <dsp:nvSpPr>
        <dsp:cNvPr id="0" name=""/>
        <dsp:cNvSpPr/>
      </dsp:nvSpPr>
      <dsp:spPr>
        <a:xfrm>
          <a:off x="2317761" y="1808671"/>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883426" y="1569683"/>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763472" y="1926956"/>
          <a:ext cx="107953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solidFill>
                <a:schemeClr val="tx1"/>
              </a:solidFill>
            </a:rPr>
            <a:t>Step 3              </a:t>
          </a:r>
          <a:r>
            <a:rPr lang="en-US" sz="1400" u="sng" kern="1200"/>
            <a:t>GO Team</a:t>
          </a:r>
          <a:r>
            <a:rPr lang="en-US" sz="1400" kern="1200">
              <a:latin typeface="Tenorite"/>
            </a:rPr>
            <a:t>          </a:t>
          </a:r>
          <a:r>
            <a:rPr lang="en-US" sz="1400" kern="1200"/>
            <a:t>Budget </a:t>
          </a:r>
          <a:r>
            <a:rPr lang="en-US" sz="1400" kern="1200">
              <a:latin typeface="Tenorite"/>
            </a:rPr>
            <a:t>Allocation Meeting</a:t>
          </a:r>
          <a:endParaRPr lang="en-US" sz="1400" kern="1200"/>
        </a:p>
        <a:p>
          <a:pPr marL="0" lvl="0" indent="0" algn="l" defTabSz="711200" rtl="0">
            <a:lnSpc>
              <a:spcPct val="90000"/>
            </a:lnSpc>
            <a:spcBef>
              <a:spcPct val="0"/>
            </a:spcBef>
            <a:spcAft>
              <a:spcPct val="35000"/>
            </a:spcAft>
            <a:buNone/>
          </a:pPr>
          <a:r>
            <a:rPr lang="en-US" sz="1200" kern="1200">
              <a:solidFill>
                <a:srgbClr val="FF0000"/>
              </a:solidFill>
            </a:rPr>
            <a:t>January </a:t>
          </a:r>
          <a:r>
            <a:rPr lang="en-US" sz="1200" kern="1200">
              <a:solidFill>
                <a:srgbClr val="FF0000"/>
              </a:solidFill>
              <a:latin typeface="Arial"/>
            </a:rPr>
            <a:t>15th</a:t>
          </a:r>
          <a:r>
            <a:rPr lang="en-US" sz="1200" kern="1200">
              <a:solidFill>
                <a:srgbClr val="FF0000"/>
              </a:solidFill>
            </a:rPr>
            <a:t> – </a:t>
          </a:r>
          <a:r>
            <a:rPr lang="en-US" sz="1200" kern="1200">
              <a:solidFill>
                <a:srgbClr val="FF0000"/>
              </a:solidFill>
              <a:latin typeface="Calibri"/>
            </a:rPr>
            <a:t>January 31st</a:t>
          </a:r>
        </a:p>
        <a:p>
          <a:pPr marL="0" lvl="0" indent="0" algn="l" defTabSz="711200">
            <a:lnSpc>
              <a:spcPct val="90000"/>
            </a:lnSpc>
            <a:spcBef>
              <a:spcPct val="0"/>
            </a:spcBef>
            <a:spcAft>
              <a:spcPct val="35000"/>
            </a:spcAft>
            <a:buNone/>
          </a:pPr>
          <a:r>
            <a:rPr lang="en-US" sz="1200" kern="1200">
              <a:solidFill>
                <a:srgbClr val="FF0000"/>
              </a:solidFill>
              <a:latin typeface="Calibri"/>
            </a:rPr>
            <a:t> </a:t>
          </a:r>
          <a:endParaRPr lang="en-US" sz="1200" kern="1200"/>
        </a:p>
      </dsp:txBody>
      <dsp:txXfrm>
        <a:off x="2763472" y="1926956"/>
        <a:ext cx="1079531" cy="946272"/>
      </dsp:txXfrm>
    </dsp:sp>
    <dsp:sp modelId="{0B6A4153-48F2-495A-8F36-EF367C3A1F65}">
      <dsp:nvSpPr>
        <dsp:cNvPr id="0" name=""/>
        <dsp:cNvSpPr/>
      </dsp:nvSpPr>
      <dsp:spPr>
        <a:xfrm>
          <a:off x="3639318" y="1481651"/>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204983" y="1182025"/>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078331" y="1550710"/>
          <a:ext cx="1203666" cy="1067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solidFill>
                <a:schemeClr val="tx1"/>
              </a:solidFill>
            </a:rPr>
            <a:t>Step 4         </a:t>
          </a:r>
          <a:r>
            <a:rPr lang="en-US" sz="1400"/>
            <a:t> </a:t>
          </a:r>
          <a:r>
            <a:rPr lang="en-US" sz="1400" u="sng"/>
            <a:t>Principals</a:t>
          </a:r>
          <a:r>
            <a:rPr lang="en-US" sz="1400">
              <a:latin typeface="Arial"/>
            </a:rPr>
            <a:t>    Cluster</a:t>
          </a:r>
          <a:r>
            <a:rPr lang="en-US" sz="1400"/>
            <a:t> Supt. Discussions</a:t>
          </a:r>
          <a:endParaRPr lang="en-US" sz="1200" b="0" kern="1200">
            <a:solidFill>
              <a:srgbClr val="FF0000"/>
            </a:solidFill>
            <a:latin typeface="Times New Roman"/>
            <a:ea typeface="Calibri"/>
            <a:cs typeface="Times New Roman"/>
          </a:endParaRPr>
        </a:p>
      </dsp:txBody>
      <dsp:txXfrm>
        <a:off x="4078331" y="1550710"/>
        <a:ext cx="1203666" cy="1067547"/>
      </dsp:txXfrm>
    </dsp:sp>
    <dsp:sp modelId="{14D6D005-BE49-4BAB-95C3-4B8C975E012F}">
      <dsp:nvSpPr>
        <dsp:cNvPr id="0" name=""/>
        <dsp:cNvSpPr/>
      </dsp:nvSpPr>
      <dsp:spPr>
        <a:xfrm>
          <a:off x="4960876" y="1093993"/>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E5ACA-F717-4C9F-BC94-56E16D0405F4}">
      <dsp:nvSpPr>
        <dsp:cNvPr id="0" name=""/>
        <dsp:cNvSpPr/>
      </dsp:nvSpPr>
      <dsp:spPr>
        <a:xfrm rot="5400000">
          <a:off x="5526541" y="855005"/>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AB49E4-628D-4BBD-AF15-0FA58B034DA0}">
      <dsp:nvSpPr>
        <dsp:cNvPr id="0" name=""/>
        <dsp:cNvSpPr/>
      </dsp:nvSpPr>
      <dsp:spPr>
        <a:xfrm>
          <a:off x="5406587" y="1212277"/>
          <a:ext cx="107953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solidFill>
                <a:srgbClr val="000000"/>
              </a:solidFill>
              <a:latin typeface="Arial"/>
              <a:ea typeface="+mn-ea"/>
              <a:cs typeface="+mn-cs"/>
            </a:rPr>
            <a:t>Step 5</a:t>
          </a:r>
          <a:r>
            <a:rPr lang="en-US" sz="1600" b="1" kern="1200">
              <a:solidFill>
                <a:srgbClr val="FF0000"/>
              </a:solidFill>
              <a:latin typeface="Arial"/>
              <a:ea typeface="+mn-ea"/>
              <a:cs typeface="+mn-cs"/>
            </a:rPr>
            <a:t>* </a:t>
          </a:r>
          <a:r>
            <a:rPr lang="en-US" sz="1200" b="1" kern="1200">
              <a:solidFill>
                <a:srgbClr val="000000">
                  <a:hueOff val="0"/>
                  <a:satOff val="0"/>
                  <a:lumOff val="0"/>
                  <a:alphaOff val="0"/>
                </a:srgbClr>
              </a:solidFill>
              <a:latin typeface="Arial"/>
              <a:ea typeface="+mn-ea"/>
              <a:cs typeface="+mn-cs"/>
            </a:rPr>
            <a:t> </a:t>
          </a:r>
          <a:r>
            <a:rPr lang="en-US" sz="1200" b="1" kern="1200"/>
            <a:t>          </a:t>
          </a:r>
          <a:r>
            <a:rPr lang="en-US" sz="1200" b="0" kern="1200"/>
            <a:t> </a:t>
          </a:r>
          <a:r>
            <a:rPr lang="en-US" sz="1400" b="0" u="sng" kern="1200">
              <a:solidFill>
                <a:srgbClr val="000000">
                  <a:hueOff val="0"/>
                  <a:satOff val="0"/>
                  <a:lumOff val="0"/>
                  <a:alphaOff val="0"/>
                </a:srgbClr>
              </a:solidFill>
              <a:latin typeface="Arial"/>
              <a:ea typeface="+mn-ea"/>
              <a:cs typeface="+mn-cs"/>
            </a:rPr>
            <a:t>GO Team</a:t>
          </a:r>
          <a:r>
            <a:rPr lang="en-US" sz="1400" b="0" kern="1200">
              <a:solidFill>
                <a:srgbClr val="000000">
                  <a:hueOff val="0"/>
                  <a:satOff val="0"/>
                  <a:lumOff val="0"/>
                  <a:alphaOff val="0"/>
                </a:srgbClr>
              </a:solidFill>
              <a:latin typeface="Arial"/>
              <a:ea typeface="+mn-ea"/>
              <a:cs typeface="+mn-cs"/>
            </a:rPr>
            <a:t> Feedback Mtg. </a:t>
          </a:r>
          <a:r>
            <a:rPr lang="en-US" sz="1200" b="0" kern="1200"/>
            <a:t>        </a:t>
          </a:r>
          <a:r>
            <a:rPr lang="en-US" sz="1200" kern="1200">
              <a:solidFill>
                <a:srgbClr val="FF0000"/>
              </a:solidFill>
              <a:latin typeface="Calibri"/>
              <a:ea typeface="Times New Roman" panose="02020603050405020304" pitchFamily="18" charset="0"/>
              <a:cs typeface="Times New Roman"/>
            </a:rPr>
            <a:t>Early Feb. – Feb 14th</a:t>
          </a:r>
        </a:p>
      </dsp:txBody>
      <dsp:txXfrm>
        <a:off x="5406587" y="1212277"/>
        <a:ext cx="1079531" cy="946272"/>
      </dsp:txXfrm>
    </dsp:sp>
    <dsp:sp modelId="{9F816FAC-05A2-4196-86AD-90E94FCBF244}">
      <dsp:nvSpPr>
        <dsp:cNvPr id="0" name=""/>
        <dsp:cNvSpPr/>
      </dsp:nvSpPr>
      <dsp:spPr>
        <a:xfrm>
          <a:off x="6282433" y="766972"/>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848098" y="527984"/>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752720" y="919303"/>
          <a:ext cx="109636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rgbClr val="000000">
                  <a:hueOff val="0"/>
                  <a:satOff val="0"/>
                  <a:lumOff val="0"/>
                  <a:alphaOff val="0"/>
                </a:srgbClr>
              </a:solidFill>
              <a:latin typeface="Arial"/>
              <a:ea typeface="+mn-ea"/>
              <a:cs typeface="+mn-cs"/>
            </a:rPr>
            <a:t>Step 6  </a:t>
          </a:r>
          <a:r>
            <a:rPr lang="en-US" sz="1200" b="1" kern="1200"/>
            <a:t>          </a:t>
          </a:r>
          <a:r>
            <a:rPr lang="en-US" sz="1200" b="0" kern="1200"/>
            <a:t> </a:t>
          </a:r>
          <a:r>
            <a:rPr lang="en-US" sz="1400" b="0" kern="1200">
              <a:solidFill>
                <a:srgbClr val="000000">
                  <a:hueOff val="0"/>
                  <a:satOff val="0"/>
                  <a:lumOff val="0"/>
                  <a:alphaOff val="0"/>
                </a:srgbClr>
              </a:solidFill>
              <a:latin typeface="Arial"/>
              <a:ea typeface="+mn-ea"/>
              <a:cs typeface="+mn-cs"/>
            </a:rPr>
            <a:t>Cluster Supt. Review </a:t>
          </a:r>
          <a:r>
            <a:rPr lang="en-US" sz="1200" b="0" kern="1200"/>
            <a:t> </a:t>
          </a:r>
          <a:r>
            <a:rPr lang="en-US" sz="1200" kern="1200">
              <a:solidFill>
                <a:srgbClr val="FF0000"/>
              </a:solidFill>
              <a:latin typeface="Calibri"/>
              <a:ea typeface="Times New Roman" panose="02020603050405020304" pitchFamily="18" charset="0"/>
              <a:cs typeface="Times New Roman"/>
            </a:rPr>
            <a:t>February</a:t>
          </a:r>
          <a:r>
            <a:rPr lang="en-US" sz="1200" b="0" kern="1200">
              <a:solidFill>
                <a:srgbClr val="FF0000"/>
              </a:solidFill>
            </a:rPr>
            <a:t> </a:t>
          </a:r>
          <a:r>
            <a:rPr lang="en-US" sz="1200" kern="1200">
              <a:solidFill>
                <a:srgbClr val="FF0000"/>
              </a:solidFill>
              <a:latin typeface="Calibri"/>
              <a:ea typeface="Times New Roman" panose="02020603050405020304" pitchFamily="18" charset="0"/>
              <a:cs typeface="Times New Roman"/>
            </a:rPr>
            <a:t>17th-21st</a:t>
          </a:r>
        </a:p>
      </dsp:txBody>
      <dsp:txXfrm>
        <a:off x="6752720" y="919303"/>
        <a:ext cx="1096361" cy="946272"/>
      </dsp:txXfrm>
    </dsp:sp>
    <dsp:sp modelId="{83CE1626-AB3F-41DF-AF17-CD304E816755}">
      <dsp:nvSpPr>
        <dsp:cNvPr id="0" name=""/>
        <dsp:cNvSpPr/>
      </dsp:nvSpPr>
      <dsp:spPr>
        <a:xfrm>
          <a:off x="7603991" y="439951"/>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8169656" y="200963"/>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8058743" y="518691"/>
          <a:ext cx="1230309"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Step 7               </a:t>
          </a:r>
          <a:r>
            <a:rPr lang="en-US" sz="1400" b="0" u="sng" kern="1200" dirty="0">
              <a:latin typeface="+mn-lt"/>
            </a:rPr>
            <a:t>Principals</a:t>
          </a:r>
          <a:r>
            <a:rPr lang="en-US" sz="1600" b="1" kern="1200" dirty="0"/>
            <a:t> </a:t>
          </a:r>
          <a:r>
            <a:rPr lang="en-US" sz="1400" b="0" kern="1200" dirty="0">
              <a:solidFill>
                <a:schemeClr val="tx1"/>
              </a:solidFill>
            </a:rPr>
            <a:t>HR Staffing Conferences Begin</a:t>
          </a:r>
          <a:endParaRPr lang="en-US" sz="1200" kern="1200" dirty="0">
            <a:solidFill>
              <a:srgbClr val="FF0000"/>
            </a:solidFill>
            <a:latin typeface="Calibri"/>
            <a:ea typeface="Times New Roman" panose="02020603050405020304" pitchFamily="18" charset="0"/>
            <a:cs typeface="Times New Roman"/>
          </a:endParaRPr>
        </a:p>
        <a:p>
          <a:pPr marL="0" lvl="0" indent="0" algn="l" defTabSz="711200" rtl="0">
            <a:lnSpc>
              <a:spcPct val="90000"/>
            </a:lnSpc>
            <a:spcBef>
              <a:spcPct val="0"/>
            </a:spcBef>
            <a:spcAft>
              <a:spcPct val="35000"/>
            </a:spcAft>
            <a:buNone/>
          </a:pPr>
          <a:r>
            <a:rPr lang="en-US" sz="1200" kern="1200" dirty="0">
              <a:solidFill>
                <a:srgbClr val="FF0000"/>
              </a:solidFill>
              <a:latin typeface="Calibri"/>
              <a:ea typeface="Times New Roman" panose="02020603050405020304" pitchFamily="18" charset="0"/>
              <a:cs typeface="Times New Roman"/>
            </a:rPr>
            <a:t>Feb. 24th – Feb. 27th   </a:t>
          </a:r>
          <a:endParaRPr lang="en-US" sz="1200" kern="1200" dirty="0">
            <a:solidFill>
              <a:srgbClr val="FF0000"/>
            </a:solidFill>
            <a:latin typeface="Calibri"/>
            <a:cs typeface="Times New Roman"/>
          </a:endParaRPr>
        </a:p>
      </dsp:txBody>
      <dsp:txXfrm>
        <a:off x="8058743" y="518691"/>
        <a:ext cx="1230309" cy="946272"/>
      </dsp:txXfrm>
    </dsp:sp>
    <dsp:sp modelId="{8A8BDF46-5CD7-4385-AD19-1595B30DFB05}">
      <dsp:nvSpPr>
        <dsp:cNvPr id="0" name=""/>
        <dsp:cNvSpPr/>
      </dsp:nvSpPr>
      <dsp:spPr>
        <a:xfrm>
          <a:off x="8925548" y="112931"/>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491214" y="-126056"/>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371562" y="177183"/>
          <a:ext cx="107953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8</a:t>
          </a:r>
          <a:r>
            <a:rPr lang="en-US" sz="1600" b="1" kern="1200">
              <a:solidFill>
                <a:srgbClr val="FF0000"/>
              </a:solidFill>
              <a:latin typeface="Arial"/>
            </a:rPr>
            <a:t>*</a:t>
          </a:r>
          <a:r>
            <a:rPr lang="en-US" sz="1600" b="1" kern="1200">
              <a:solidFill>
                <a:schemeClr val="tx1"/>
              </a:solidFill>
            </a:rPr>
            <a:t>      </a:t>
          </a:r>
          <a:r>
            <a:rPr lang="en-US" sz="1400" u="sng" kern="1200"/>
            <a:t>GO Team</a:t>
          </a:r>
          <a:r>
            <a:rPr lang="en-US" sz="1400" kern="1200"/>
            <a:t>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a:ea typeface="Times New Roman" panose="02020603050405020304" pitchFamily="18" charset="0"/>
              <a:cs typeface="Times New Roman"/>
            </a:rPr>
            <a:t>Budgets Approved by  March </a:t>
          </a:r>
          <a:r>
            <a:rPr lang="en-US" sz="1200" kern="1200">
              <a:solidFill>
                <a:srgbClr val="FF0000"/>
              </a:solidFill>
              <a:latin typeface="Calibri"/>
              <a:cs typeface="Times New Roman"/>
            </a:rPr>
            <a:t>15th</a:t>
          </a:r>
          <a:endParaRPr lang="en-US" sz="1200" b="1" kern="1200">
            <a:solidFill>
              <a:srgbClr val="FF0000"/>
            </a:solidFill>
          </a:endParaRPr>
        </a:p>
      </dsp:txBody>
      <dsp:txXfrm>
        <a:off x="9371562" y="177183"/>
        <a:ext cx="1079531" cy="946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rgbClr val="159839">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rgbClr val="595B5D">
                <a:hueOff val="0"/>
                <a:satOff val="0"/>
                <a:lumOff val="0"/>
                <a:alphaOff val="0"/>
                <a:satMod val="103000"/>
                <a:lumMod val="102000"/>
                <a:tint val="94000"/>
              </a:srgbClr>
            </a:gs>
            <a:gs pos="50000">
              <a:srgbClr val="595B5D">
                <a:hueOff val="0"/>
                <a:satOff val="0"/>
                <a:lumOff val="0"/>
                <a:alphaOff val="0"/>
                <a:satMod val="110000"/>
                <a:lumMod val="100000"/>
                <a:shade val="100000"/>
              </a:srgbClr>
            </a:gs>
            <a:gs pos="100000">
              <a:srgbClr val="595B5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solidFill>
                <a:sysClr val="window" lastClr="FFFFFF"/>
              </a:solidFill>
              <a:latin typeface="Calibri" panose="020F0502020204030204" pitchFamily="34" charset="0"/>
              <a:ea typeface="+mn-ea"/>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rgbClr val="595B5D">
                <a:hueOff val="-1469746"/>
                <a:satOff val="24508"/>
                <a:lumOff val="-588"/>
                <a:alphaOff val="0"/>
                <a:satMod val="103000"/>
                <a:lumMod val="102000"/>
                <a:tint val="94000"/>
              </a:srgbClr>
            </a:gs>
            <a:gs pos="50000">
              <a:srgbClr val="595B5D">
                <a:hueOff val="-1469746"/>
                <a:satOff val="24508"/>
                <a:lumOff val="-588"/>
                <a:alphaOff val="0"/>
                <a:satMod val="110000"/>
                <a:lumMod val="100000"/>
                <a:shade val="100000"/>
              </a:srgbClr>
            </a:gs>
            <a:gs pos="100000">
              <a:srgbClr val="595B5D">
                <a:hueOff val="-1469746"/>
                <a:satOff val="24508"/>
                <a:lumOff val="-58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solidFill>
                <a:sysClr val="window" lastClr="FFFFFF"/>
              </a:solidFill>
              <a:latin typeface="Calibri" panose="020F0502020204030204" pitchFamily="34" charset="0"/>
              <a:ea typeface="+mn-ea"/>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1469746"/>
              <a:satOff val="24508"/>
              <a:lumOff val="-588"/>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rgbClr val="595B5D">
                <a:hueOff val="-2939492"/>
                <a:satOff val="49016"/>
                <a:lumOff val="-1176"/>
                <a:alphaOff val="0"/>
                <a:satMod val="103000"/>
                <a:lumMod val="102000"/>
                <a:tint val="94000"/>
              </a:srgbClr>
            </a:gs>
            <a:gs pos="50000">
              <a:srgbClr val="595B5D">
                <a:hueOff val="-2939492"/>
                <a:satOff val="49016"/>
                <a:lumOff val="-1176"/>
                <a:alphaOff val="0"/>
                <a:satMod val="110000"/>
                <a:lumMod val="100000"/>
                <a:shade val="100000"/>
              </a:srgbClr>
            </a:gs>
            <a:gs pos="100000">
              <a:srgbClr val="595B5D">
                <a:hueOff val="-2939492"/>
                <a:satOff val="49016"/>
                <a:lumOff val="-117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solidFill>
                <a:sysClr val="window" lastClr="FFFFFF"/>
              </a:solidFill>
              <a:latin typeface="Calibri" panose="020F0502020204030204" pitchFamily="34" charset="0"/>
              <a:ea typeface="+mn-ea"/>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solidFill>
                <a:sysClr val="window" lastClr="FFFFFF"/>
              </a:solidFill>
              <a:latin typeface="Calibri" panose="020F0502020204030204" pitchFamily="34" charset="0"/>
              <a:ea typeface="+mn-ea"/>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2939492"/>
              <a:satOff val="49016"/>
              <a:lumOff val="-1176"/>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rgbClr val="595B5D">
                <a:hueOff val="-4409238"/>
                <a:satOff val="73524"/>
                <a:lumOff val="-1764"/>
                <a:alphaOff val="0"/>
                <a:satMod val="103000"/>
                <a:lumMod val="102000"/>
                <a:tint val="94000"/>
              </a:srgbClr>
            </a:gs>
            <a:gs pos="50000">
              <a:srgbClr val="595B5D">
                <a:hueOff val="-4409238"/>
                <a:satOff val="73524"/>
                <a:lumOff val="-1764"/>
                <a:alphaOff val="0"/>
                <a:satMod val="110000"/>
                <a:lumMod val="100000"/>
                <a:shade val="100000"/>
              </a:srgbClr>
            </a:gs>
            <a:gs pos="100000">
              <a:srgbClr val="595B5D">
                <a:hueOff val="-4409238"/>
                <a:satOff val="73524"/>
                <a:lumOff val="-1764"/>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solidFill>
                <a:sysClr val="window" lastClr="FFFFFF"/>
              </a:solidFill>
              <a:latin typeface="Calibri" panose="020F0502020204030204" pitchFamily="34" charset="0"/>
              <a:ea typeface="+mn-ea"/>
              <a:cs typeface="Calibri" panose="020F0502020204030204" pitchFamily="34" charset="0"/>
            </a:rPr>
            <a:t>Step 4: Budget Development Process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rgbClr val="595B5D">
              <a:hueOff val="-4409238"/>
              <a:satOff val="73524"/>
              <a:lumOff val="-1764"/>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8639" y="196783"/>
          <a:ext cx="7266019" cy="932567"/>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40893" y="508946"/>
          <a:ext cx="308845" cy="308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19272" y="381639"/>
          <a:ext cx="6588159" cy="61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74" tIns="64874" rIns="64874" bIns="64874" numCol="1" spcCol="1270" anchor="ctr" anchorCtr="0">
          <a:noAutofit/>
        </a:bodyPr>
        <a:lstStyle/>
        <a:p>
          <a:pPr marL="0" lvl="0" indent="0" algn="l" defTabSz="800100">
            <a:lnSpc>
              <a:spcPct val="100000"/>
            </a:lnSpc>
            <a:spcBef>
              <a:spcPct val="0"/>
            </a:spcBef>
            <a:spcAft>
              <a:spcPct val="35000"/>
            </a:spcAft>
            <a:buNone/>
          </a:pPr>
          <a:r>
            <a:rPr lang="en-US" sz="1800" kern="1200"/>
            <a:t>This budget represents an investment plan for our school’s students, employees and the community as a whole.</a:t>
          </a:r>
        </a:p>
      </dsp:txBody>
      <dsp:txXfrm>
        <a:off x="619272" y="381639"/>
        <a:ext cx="6588159" cy="612981"/>
      </dsp:txXfrm>
    </dsp:sp>
    <dsp:sp modelId="{805B4116-8872-409C-9BBD-1612E432A217}">
      <dsp:nvSpPr>
        <dsp:cNvPr id="0" name=""/>
        <dsp:cNvSpPr/>
      </dsp:nvSpPr>
      <dsp:spPr>
        <a:xfrm>
          <a:off x="-28639" y="1282596"/>
          <a:ext cx="7266019" cy="871446"/>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40893" y="1564198"/>
          <a:ext cx="308845" cy="308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19272" y="1438099"/>
          <a:ext cx="6588159" cy="61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74" tIns="64874" rIns="64874" bIns="64874" numCol="1" spcCol="1270" anchor="ctr" anchorCtr="0">
          <a:noAutofit/>
        </a:bodyPr>
        <a:lstStyle/>
        <a:p>
          <a:pPr marL="0" lvl="0" indent="0" algn="l" defTabSz="800100">
            <a:lnSpc>
              <a:spcPct val="100000"/>
            </a:lnSpc>
            <a:spcBef>
              <a:spcPct val="0"/>
            </a:spcBef>
            <a:spcAft>
              <a:spcPct val="35000"/>
            </a:spcAft>
            <a:buNone/>
          </a:pPr>
          <a:r>
            <a:rPr lang="en-US" sz="1800" kern="1200"/>
            <a:t>The budget recommendations are tied directly to the school’s strategic vision and direction.</a:t>
          </a:r>
        </a:p>
      </dsp:txBody>
      <dsp:txXfrm>
        <a:off x="619272" y="1438099"/>
        <a:ext cx="6588159" cy="612981"/>
      </dsp:txXfrm>
    </dsp:sp>
    <dsp:sp modelId="{30F25B1F-5247-4B01-A07E-C05895440AEF}">
      <dsp:nvSpPr>
        <dsp:cNvPr id="0" name=""/>
        <dsp:cNvSpPr/>
      </dsp:nvSpPr>
      <dsp:spPr>
        <a:xfrm>
          <a:off x="-28639" y="2307288"/>
          <a:ext cx="7266019" cy="855389"/>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40893" y="2580861"/>
          <a:ext cx="308845" cy="308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19272" y="2454762"/>
          <a:ext cx="6588159" cy="61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74" tIns="64874" rIns="64874" bIns="64874" numCol="1" spcCol="1270" anchor="ctr" anchorCtr="0">
          <a:noAutofit/>
        </a:bodyPr>
        <a:lstStyle/>
        <a:p>
          <a:pPr marL="0" lvl="0" indent="0" algn="l" defTabSz="800100">
            <a:lnSpc>
              <a:spcPct val="100000"/>
            </a:lnSpc>
            <a:spcBef>
              <a:spcPct val="0"/>
            </a:spcBef>
            <a:spcAft>
              <a:spcPct val="35000"/>
            </a:spcAft>
            <a:buNone/>
          </a:pPr>
          <a:r>
            <a:rPr lang="en-US" sz="1800" kern="1200" dirty="0"/>
            <a:t>The proposed budget for the general operations of the school are reflected at $</a:t>
          </a:r>
          <a:r>
            <a:rPr lang="en-US" sz="1800" u="sng" kern="1200" dirty="0"/>
            <a:t>8,485,098</a:t>
          </a:r>
          <a:endParaRPr lang="en-US" sz="1800" kern="1200" dirty="0"/>
        </a:p>
      </dsp:txBody>
      <dsp:txXfrm>
        <a:off x="619272" y="2454762"/>
        <a:ext cx="6588159" cy="612981"/>
      </dsp:txXfrm>
    </dsp:sp>
    <dsp:sp modelId="{5287CAD5-57D7-4C4C-B5E6-B72116E119BF}">
      <dsp:nvSpPr>
        <dsp:cNvPr id="0" name=""/>
        <dsp:cNvSpPr/>
      </dsp:nvSpPr>
      <dsp:spPr>
        <a:xfrm>
          <a:off x="-28639" y="3315923"/>
          <a:ext cx="7266019" cy="1384501"/>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40893" y="3854052"/>
          <a:ext cx="308845" cy="308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532044" y="3727953"/>
          <a:ext cx="6762613" cy="61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74" tIns="64874" rIns="64874" bIns="64874" numCol="1" spcCol="1270" anchor="ctr" anchorCtr="0">
          <a:noAutofit/>
        </a:bodyPr>
        <a:lstStyle/>
        <a:p>
          <a:pPr marL="0" lvl="0" indent="0" algn="l" defTabSz="800100">
            <a:lnSpc>
              <a:spcPct val="100000"/>
            </a:lnSpc>
            <a:spcBef>
              <a:spcPct val="0"/>
            </a:spcBef>
            <a:spcAft>
              <a:spcPct val="35000"/>
            </a:spcAft>
            <a:buNone/>
          </a:pPr>
          <a:r>
            <a:rPr lang="en-US" sz="1800" kern="1200" dirty="0"/>
            <a:t>This investment plan for FY26 accommodates a student population that is projected to be </a:t>
          </a:r>
          <a:r>
            <a:rPr lang="en-US" sz="1800" u="sng" kern="1200" dirty="0"/>
            <a:t>452</a:t>
          </a:r>
          <a:r>
            <a:rPr lang="en-US" sz="1800" kern="1200" dirty="0"/>
            <a:t> students, which is a increase of </a:t>
          </a:r>
          <a:r>
            <a:rPr lang="en-US" sz="1800" u="sng" kern="1200" dirty="0"/>
            <a:t>29</a:t>
          </a:r>
          <a:r>
            <a:rPr lang="en-US" sz="1800" kern="1200" dirty="0"/>
            <a:t> students from </a:t>
          </a:r>
          <a:r>
            <a:rPr lang="en-US" sz="1800" kern="1200" dirty="0">
              <a:latin typeface="Arial Black"/>
            </a:rPr>
            <a:t>FY25</a:t>
          </a:r>
          <a:r>
            <a:rPr lang="en-US" sz="1800" kern="1200" dirty="0"/>
            <a:t>.</a:t>
          </a:r>
        </a:p>
      </dsp:txBody>
      <dsp:txXfrm>
        <a:off x="532044" y="3727953"/>
        <a:ext cx="6762613" cy="612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3713-313B-4007-98C5-9B3864F1E659}">
      <dsp:nvSpPr>
        <dsp:cNvPr id="0" name=""/>
        <dsp:cNvSpPr/>
      </dsp:nvSpPr>
      <dsp:spPr>
        <a:xfrm>
          <a:off x="467930" y="83557"/>
          <a:ext cx="1711306" cy="6460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FB254-F64B-4179-907B-86DAB7182656}">
      <dsp:nvSpPr>
        <dsp:cNvPr id="0" name=""/>
        <dsp:cNvSpPr/>
      </dsp:nvSpPr>
      <dsp:spPr>
        <a:xfrm>
          <a:off x="588935" y="805026"/>
          <a:ext cx="4311566" cy="57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Overview</a:t>
          </a:r>
          <a:endParaRPr lang="en-US" sz="3200" kern="1200"/>
        </a:p>
      </dsp:txBody>
      <dsp:txXfrm>
        <a:off x="588935" y="805026"/>
        <a:ext cx="4311566" cy="578574"/>
      </dsp:txXfrm>
    </dsp:sp>
    <dsp:sp modelId="{A7A65C3E-942C-434A-8EBB-D23C7D65CCBA}">
      <dsp:nvSpPr>
        <dsp:cNvPr id="0" name=""/>
        <dsp:cNvSpPr/>
      </dsp:nvSpPr>
      <dsp:spPr>
        <a:xfrm>
          <a:off x="539223" y="1445099"/>
          <a:ext cx="4311566" cy="266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The district is piloting a zero-based budgeting (ZBB) process for Signature and Turnaround Program Funds this year. </a:t>
          </a:r>
        </a:p>
        <a:p>
          <a:pPr marL="0" lvl="0" indent="0" algn="l" defTabSz="755650">
            <a:lnSpc>
              <a:spcPct val="100000"/>
            </a:lnSpc>
            <a:spcBef>
              <a:spcPct val="0"/>
            </a:spcBef>
            <a:spcAft>
              <a:spcPct val="35000"/>
            </a:spcAft>
            <a:buNone/>
          </a:pPr>
          <a:r>
            <a:rPr lang="en-US" sz="1700" kern="1200"/>
            <a:t>Zero-based budgeting (ZBB) is a budgeting process that </a:t>
          </a:r>
          <a:r>
            <a:rPr lang="en-US" sz="1700" u="sng" kern="1200"/>
            <a:t>allocates funding based on program efficiency and necessity rather than budget history.</a:t>
          </a:r>
          <a:r>
            <a:rPr lang="en-US" sz="1700" kern="1200"/>
            <a:t> As opposed to traditional budgeting, no item is automatically included in the next budget. </a:t>
          </a:r>
        </a:p>
        <a:p>
          <a:pPr marL="0" lvl="0" indent="0" algn="l" defTabSz="755650">
            <a:lnSpc>
              <a:spcPct val="100000"/>
            </a:lnSpc>
            <a:spcBef>
              <a:spcPct val="0"/>
            </a:spcBef>
            <a:spcAft>
              <a:spcPct val="35000"/>
            </a:spcAft>
            <a:buNone/>
          </a:pPr>
          <a:r>
            <a:rPr lang="en-US" sz="1700" kern="1200"/>
            <a:t>As such the </a:t>
          </a:r>
          <a:r>
            <a:rPr lang="en-US" sz="1700" b="1" u="sng" kern="1200"/>
            <a:t>initial</a:t>
          </a:r>
          <a:r>
            <a:rPr lang="en-US" sz="1700" kern="1200"/>
            <a:t> allocation for these programs at all schools will be $0. </a:t>
          </a:r>
        </a:p>
      </dsp:txBody>
      <dsp:txXfrm>
        <a:off x="539223" y="1445099"/>
        <a:ext cx="4311566" cy="2664255"/>
      </dsp:txXfrm>
    </dsp:sp>
    <dsp:sp modelId="{D425D025-37E5-47EC-9632-48C8FB4ED6AD}">
      <dsp:nvSpPr>
        <dsp:cNvPr id="0" name=""/>
        <dsp:cNvSpPr/>
      </dsp:nvSpPr>
      <dsp:spPr>
        <a:xfrm>
          <a:off x="5625205" y="169757"/>
          <a:ext cx="1509048" cy="825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55027-061B-4AB4-93D0-F6E408843C69}">
      <dsp:nvSpPr>
        <dsp:cNvPr id="0" name=""/>
        <dsp:cNvSpPr/>
      </dsp:nvSpPr>
      <dsp:spPr>
        <a:xfrm>
          <a:off x="5625190" y="1041712"/>
          <a:ext cx="4311566" cy="57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Process</a:t>
          </a:r>
          <a:endParaRPr lang="en-US" sz="3200" kern="1200"/>
        </a:p>
      </dsp:txBody>
      <dsp:txXfrm>
        <a:off x="5625190" y="1041712"/>
        <a:ext cx="4311566" cy="578574"/>
      </dsp:txXfrm>
    </dsp:sp>
    <dsp:sp modelId="{3AB6420D-7123-448A-BA39-76E75EAD54C2}">
      <dsp:nvSpPr>
        <dsp:cNvPr id="0" name=""/>
        <dsp:cNvSpPr/>
      </dsp:nvSpPr>
      <dsp:spPr>
        <a:xfrm>
          <a:off x="5555644" y="1601066"/>
          <a:ext cx="4311566" cy="266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ts val="600"/>
            </a:spcAft>
            <a:buNone/>
          </a:pPr>
          <a:r>
            <a:rPr lang="en-US" sz="1700" kern="1200"/>
            <a:t>Principals will develop proposed requests for the personnel and non-personnel they need to support the Signature and/or Turnaround Programs at their schools.  </a:t>
          </a:r>
        </a:p>
        <a:p>
          <a:pPr marL="0" lvl="0" indent="0" algn="l" defTabSz="755650">
            <a:lnSpc>
              <a:spcPct val="100000"/>
            </a:lnSpc>
            <a:spcBef>
              <a:spcPct val="0"/>
            </a:spcBef>
            <a:spcAft>
              <a:spcPts val="600"/>
            </a:spcAft>
            <a:buNone/>
          </a:pPr>
          <a:r>
            <a:rPr lang="en-US" sz="1700" u="sng" kern="1200"/>
            <a:t>They will share and discuss their proposals and rationale for the proposals with their school GO Team for feedback.</a:t>
          </a:r>
          <a:r>
            <a:rPr lang="en-US" sz="1700" kern="1200"/>
            <a:t>  </a:t>
          </a:r>
        </a:p>
        <a:p>
          <a:pPr marL="0" lvl="0" indent="0" algn="l" defTabSz="755650">
            <a:lnSpc>
              <a:spcPct val="100000"/>
            </a:lnSpc>
            <a:spcBef>
              <a:spcPct val="0"/>
            </a:spcBef>
            <a:spcAft>
              <a:spcPts val="600"/>
            </a:spcAft>
            <a:buNone/>
          </a:pPr>
          <a:r>
            <a:rPr lang="en-US" sz="1700" kern="1200"/>
            <a:t>After discussing with their GO Team, principals will submit their request for review by January 31st. We will add a Signature Tab in the template where Principals can enter request for both personnel and non-personnel. Funding will be provided later in the budget development window. </a:t>
          </a:r>
        </a:p>
      </dsp:txBody>
      <dsp:txXfrm>
        <a:off x="5555644" y="1601066"/>
        <a:ext cx="4311566" cy="266425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1/27/25</a:t>
            </a:fld>
            <a:endParaRPr lang="en-US"/>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1/27/25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11</a:t>
            </a:fld>
            <a:endParaRPr lang="en-US"/>
          </a:p>
        </p:txBody>
      </p:sp>
    </p:spTree>
    <p:extLst>
      <p:ext uri="{BB962C8B-B14F-4D97-AF65-F5344CB8AC3E}">
        <p14:creationId xmlns:p14="http://schemas.microsoft.com/office/powerpoint/2010/main" val="411171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BBB01-EB6C-F888-5048-D7D210AA9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0F8C1-CCBC-3D57-0BA3-1CB270076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202E7-ACA9-0837-4DB3-8522806A78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80F4AB-5AEC-C4DE-2CE6-FF043B08A653}"/>
              </a:ext>
            </a:extLst>
          </p:cNvPr>
          <p:cNvSpPr>
            <a:spLocks noGrp="1"/>
          </p:cNvSpPr>
          <p:nvPr>
            <p:ph type="sldNum" sz="quarter" idx="5"/>
          </p:nvPr>
        </p:nvSpPr>
        <p:spPr/>
        <p:txBody>
          <a:bodyPr/>
          <a:lstStyle/>
          <a:p>
            <a:fld id="{96E09883-B744-4FDD-8623-D69A66650022}" type="slidenum">
              <a:rPr lang="en-US" smtClean="0"/>
              <a:t>14</a:t>
            </a:fld>
            <a:endParaRPr lang="en-US"/>
          </a:p>
        </p:txBody>
      </p:sp>
    </p:spTree>
    <p:extLst>
      <p:ext uri="{BB962C8B-B14F-4D97-AF65-F5344CB8AC3E}">
        <p14:creationId xmlns:p14="http://schemas.microsoft.com/office/powerpoint/2010/main" val="301139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16</a:t>
            </a:fld>
            <a:endParaRPr lang="en-US"/>
          </a:p>
        </p:txBody>
      </p:sp>
    </p:spTree>
    <p:extLst>
      <p:ext uri="{BB962C8B-B14F-4D97-AF65-F5344CB8AC3E}">
        <p14:creationId xmlns:p14="http://schemas.microsoft.com/office/powerpoint/2010/main" val="192705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E9064-0EBF-75FB-8134-5369CDC5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D5BB3-12A9-4A62-9206-5562E959F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5ED92-3F8F-DE03-8233-0CF65C9A3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3AC81-9999-8062-A153-9F3FF27CE11A}"/>
              </a:ext>
            </a:extLst>
          </p:cNvPr>
          <p:cNvSpPr>
            <a:spLocks noGrp="1"/>
          </p:cNvSpPr>
          <p:nvPr>
            <p:ph type="sldNum" sz="quarter" idx="5"/>
          </p:nvPr>
        </p:nvSpPr>
        <p:spPr/>
        <p:txBody>
          <a:bodyPr/>
          <a:lstStyle/>
          <a:p>
            <a:fld id="{96E09883-B744-4FDD-8623-D69A66650022}" type="slidenum">
              <a:rPr lang="en-US" smtClean="0"/>
              <a:t>18</a:t>
            </a:fld>
            <a:endParaRPr lang="en-US"/>
          </a:p>
        </p:txBody>
      </p:sp>
    </p:spTree>
    <p:extLst>
      <p:ext uri="{BB962C8B-B14F-4D97-AF65-F5344CB8AC3E}">
        <p14:creationId xmlns:p14="http://schemas.microsoft.com/office/powerpoint/2010/main" val="1611540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07A4-32FB-E6B9-4D09-4F3871E69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FEDB2-94BF-1075-F9D7-5B798EB60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45D2A-BD32-AAC4-38D6-DAE97CE63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441BC0-ABFB-9135-CE5C-6E6BA54C7572}"/>
              </a:ext>
            </a:extLst>
          </p:cNvPr>
          <p:cNvSpPr>
            <a:spLocks noGrp="1"/>
          </p:cNvSpPr>
          <p:nvPr>
            <p:ph type="sldNum" sz="quarter" idx="5"/>
          </p:nvPr>
        </p:nvSpPr>
        <p:spPr/>
        <p:txBody>
          <a:bodyPr/>
          <a:lstStyle/>
          <a:p>
            <a:fld id="{96E09883-B744-4FDD-8623-D69A66650022}" type="slidenum">
              <a:rPr lang="en-US" smtClean="0"/>
              <a:t>22</a:t>
            </a:fld>
            <a:endParaRPr lang="en-US"/>
          </a:p>
        </p:txBody>
      </p:sp>
    </p:spTree>
    <p:extLst>
      <p:ext uri="{BB962C8B-B14F-4D97-AF65-F5344CB8AC3E}">
        <p14:creationId xmlns:p14="http://schemas.microsoft.com/office/powerpoint/2010/main" val="3019850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C5378-5907-F05D-FC36-EFEB5E44C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C3940-0545-CE6C-E6BF-FDD6C2A2A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3213B-2642-BAF9-74AC-584922B1C4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944908-4CAF-1CF1-2EA5-5E7553023460}"/>
              </a:ext>
            </a:extLst>
          </p:cNvPr>
          <p:cNvSpPr>
            <a:spLocks noGrp="1"/>
          </p:cNvSpPr>
          <p:nvPr>
            <p:ph type="sldNum" sz="quarter" idx="5"/>
          </p:nvPr>
        </p:nvSpPr>
        <p:spPr/>
        <p:txBody>
          <a:bodyPr/>
          <a:lstStyle/>
          <a:p>
            <a:fld id="{96E09883-B744-4FDD-8623-D69A66650022}" type="slidenum">
              <a:rPr lang="en-US" smtClean="0"/>
              <a:t>27</a:t>
            </a:fld>
            <a:endParaRPr lang="en-US"/>
          </a:p>
        </p:txBody>
      </p:sp>
    </p:spTree>
    <p:extLst>
      <p:ext uri="{BB962C8B-B14F-4D97-AF65-F5344CB8AC3E}">
        <p14:creationId xmlns:p14="http://schemas.microsoft.com/office/powerpoint/2010/main" val="22653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9309-9B49-2C8D-33BD-271F32AF3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FF4B3-3F86-533B-100A-9FBC0DCBF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B985D-06BA-FB8B-850C-C22B605F8D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BCF5BF-ED12-4BBE-DA98-AE4C5E30A660}"/>
              </a:ext>
            </a:extLst>
          </p:cNvPr>
          <p:cNvSpPr>
            <a:spLocks noGrp="1"/>
          </p:cNvSpPr>
          <p:nvPr>
            <p:ph type="sldNum" sz="quarter" idx="5"/>
          </p:nvPr>
        </p:nvSpPr>
        <p:spPr/>
        <p:txBody>
          <a:bodyPr/>
          <a:lstStyle/>
          <a:p>
            <a:fld id="{96E09883-B744-4FDD-8623-D69A66650022}" type="slidenum">
              <a:rPr lang="en-US" smtClean="0"/>
              <a:t>28</a:t>
            </a:fld>
            <a:endParaRPr lang="en-US"/>
          </a:p>
        </p:txBody>
      </p:sp>
    </p:spTree>
    <p:extLst>
      <p:ext uri="{BB962C8B-B14F-4D97-AF65-F5344CB8AC3E}">
        <p14:creationId xmlns:p14="http://schemas.microsoft.com/office/powerpoint/2010/main" val="764281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30</a:t>
            </a:fld>
            <a:endParaRPr lang="en-US"/>
          </a:p>
        </p:txBody>
      </p:sp>
    </p:spTree>
    <p:extLst>
      <p:ext uri="{BB962C8B-B14F-4D97-AF65-F5344CB8AC3E}">
        <p14:creationId xmlns:p14="http://schemas.microsoft.com/office/powerpoint/2010/main" val="257076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a:p>
        </p:txBody>
      </p:sp>
    </p:spTree>
    <p:extLst>
      <p:ext uri="{BB962C8B-B14F-4D97-AF65-F5344CB8AC3E}">
        <p14:creationId xmlns:p14="http://schemas.microsoft.com/office/powerpoint/2010/main" val="334155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65FF-1644-568B-7FEE-027A615FE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B932F-3D7C-3F1D-028E-BEECAB157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DBC2C-0A27-969A-3BF8-AED2C33619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36841A-940E-B6A3-D77E-A7FDA7723376}"/>
              </a:ext>
            </a:extLst>
          </p:cNvPr>
          <p:cNvSpPr>
            <a:spLocks noGrp="1"/>
          </p:cNvSpPr>
          <p:nvPr>
            <p:ph type="sldNum" sz="quarter" idx="5"/>
          </p:nvPr>
        </p:nvSpPr>
        <p:spPr/>
        <p:txBody>
          <a:bodyPr/>
          <a:lstStyle/>
          <a:p>
            <a:fld id="{96E09883-B744-4FDD-8623-D69A66650022}" type="slidenum">
              <a:rPr lang="en-US" smtClean="0"/>
              <a:t>4</a:t>
            </a:fld>
            <a:endParaRPr lang="en-US"/>
          </a:p>
        </p:txBody>
      </p:sp>
    </p:spTree>
    <p:extLst>
      <p:ext uri="{BB962C8B-B14F-4D97-AF65-F5344CB8AC3E}">
        <p14:creationId xmlns:p14="http://schemas.microsoft.com/office/powerpoint/2010/main" val="302335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a:p>
        </p:txBody>
      </p:sp>
    </p:spTree>
    <p:extLst>
      <p:ext uri="{BB962C8B-B14F-4D97-AF65-F5344CB8AC3E}">
        <p14:creationId xmlns:p14="http://schemas.microsoft.com/office/powerpoint/2010/main" val="46010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6</a:t>
            </a:fld>
            <a:endParaRPr lang="en-US"/>
          </a:p>
        </p:txBody>
      </p:sp>
    </p:spTree>
    <p:extLst>
      <p:ext uri="{BB962C8B-B14F-4D97-AF65-F5344CB8AC3E}">
        <p14:creationId xmlns:p14="http://schemas.microsoft.com/office/powerpoint/2010/main" val="348690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A785-664F-05E8-7D1E-052CFD84F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FB641-4603-AD9D-D238-67343045C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63493-2AE5-3BE3-87AD-ACCDD60A6A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DF1508-F380-8776-89F9-A1B4995CBDAC}"/>
              </a:ext>
            </a:extLst>
          </p:cNvPr>
          <p:cNvSpPr>
            <a:spLocks noGrp="1"/>
          </p:cNvSpPr>
          <p:nvPr>
            <p:ph type="sldNum" sz="quarter" idx="5"/>
          </p:nvPr>
        </p:nvSpPr>
        <p:spPr/>
        <p:txBody>
          <a:bodyPr/>
          <a:lstStyle/>
          <a:p>
            <a:fld id="{96E09883-B744-4FDD-8623-D69A66650022}" type="slidenum">
              <a:rPr lang="en-US" smtClean="0"/>
              <a:t>7</a:t>
            </a:fld>
            <a:endParaRPr lang="en-US"/>
          </a:p>
        </p:txBody>
      </p:sp>
    </p:spTree>
    <p:extLst>
      <p:ext uri="{BB962C8B-B14F-4D97-AF65-F5344CB8AC3E}">
        <p14:creationId xmlns:p14="http://schemas.microsoft.com/office/powerpoint/2010/main" val="45352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3FE85-7279-C4F6-2B04-335CC878F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267EF-CD64-80DC-6A5C-3B281EFD0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6DAC8-CD5C-1100-32B7-FFD4B94135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12A0D1-20C9-0907-A17C-681C54C453F7}"/>
              </a:ext>
            </a:extLst>
          </p:cNvPr>
          <p:cNvSpPr>
            <a:spLocks noGrp="1"/>
          </p:cNvSpPr>
          <p:nvPr>
            <p:ph type="sldNum" sz="quarter" idx="5"/>
          </p:nvPr>
        </p:nvSpPr>
        <p:spPr/>
        <p:txBody>
          <a:bodyPr/>
          <a:lstStyle/>
          <a:p>
            <a:fld id="{96E09883-B744-4FDD-8623-D69A66650022}" type="slidenum">
              <a:rPr lang="en-US" smtClean="0"/>
              <a:t>8</a:t>
            </a:fld>
            <a:endParaRPr lang="en-US"/>
          </a:p>
        </p:txBody>
      </p:sp>
    </p:spTree>
    <p:extLst>
      <p:ext uri="{BB962C8B-B14F-4D97-AF65-F5344CB8AC3E}">
        <p14:creationId xmlns:p14="http://schemas.microsoft.com/office/powerpoint/2010/main" val="240362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04558-B39E-182B-89DF-13B95787A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B731D-92B6-37ED-A6D7-970829F11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F6FEA0-A1D8-C7EF-1C61-B49B14704A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545994-373C-2780-B5C4-34656C13FB75}"/>
              </a:ext>
            </a:extLst>
          </p:cNvPr>
          <p:cNvSpPr>
            <a:spLocks noGrp="1"/>
          </p:cNvSpPr>
          <p:nvPr>
            <p:ph type="sldNum" sz="quarter" idx="5"/>
          </p:nvPr>
        </p:nvSpPr>
        <p:spPr/>
        <p:txBody>
          <a:bodyPr/>
          <a:lstStyle/>
          <a:p>
            <a:fld id="{96E09883-B744-4FDD-8623-D69A66650022}" type="slidenum">
              <a:rPr lang="en-US" smtClean="0"/>
              <a:t>9</a:t>
            </a:fld>
            <a:endParaRPr lang="en-US"/>
          </a:p>
        </p:txBody>
      </p:sp>
    </p:spTree>
    <p:extLst>
      <p:ext uri="{BB962C8B-B14F-4D97-AF65-F5344CB8AC3E}">
        <p14:creationId xmlns:p14="http://schemas.microsoft.com/office/powerpoint/2010/main" val="278981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57C04-D0C9-9B1D-A926-0B309F2A9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1AFF7-43F1-7806-3D6B-821765460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B60D1-4294-B610-66F8-7FA47407E7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8F0446-F2ED-DC4D-70CC-D84C49A39929}"/>
              </a:ext>
            </a:extLst>
          </p:cNvPr>
          <p:cNvSpPr>
            <a:spLocks noGrp="1"/>
          </p:cNvSpPr>
          <p:nvPr>
            <p:ph type="sldNum" sz="quarter" idx="5"/>
          </p:nvPr>
        </p:nvSpPr>
        <p:spPr/>
        <p:txBody>
          <a:bodyPr/>
          <a:lstStyle/>
          <a:p>
            <a:fld id="{96E09883-B744-4FDD-8623-D69A66650022}" type="slidenum">
              <a:rPr lang="en-US" smtClean="0"/>
              <a:t>10</a:t>
            </a:fld>
            <a:endParaRPr lang="en-US"/>
          </a:p>
        </p:txBody>
      </p:sp>
    </p:spTree>
    <p:extLst>
      <p:ext uri="{BB962C8B-B14F-4D97-AF65-F5344CB8AC3E}">
        <p14:creationId xmlns:p14="http://schemas.microsoft.com/office/powerpoint/2010/main" val="3474785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57609" y="4724033"/>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60430360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8490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844708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09274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40842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8500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0328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94341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81503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79504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37211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97668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393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12739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50524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11965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a:t>Click to add title</a:t>
            </a:r>
          </a:p>
        </p:txBody>
      </p:sp>
      <p:sp>
        <p:nvSpPr>
          <p:cNvPr id="2" name="Oval 1">
            <a:extLst>
              <a:ext uri="{FF2B5EF4-FFF2-40B4-BE49-F238E27FC236}">
                <a16:creationId xmlns:a16="http://schemas.microsoft.com/office/drawing/2014/main" id="{5308D414-D520-0B48-BEB9-FF3C0771575C}"/>
              </a:ext>
              <a:ext uri="{C183D7F6-B498-43B3-948B-1728B52AA6E4}">
                <adec:decorative xmlns:adec="http://schemas.microsoft.com/office/drawing/2017/decorative" val="1"/>
              </a:ext>
            </a:extLst>
          </p:cNvPr>
          <p:cNvSpPr/>
          <p:nvPr userDrawn="1"/>
        </p:nvSpPr>
        <p:spPr>
          <a:xfrm>
            <a:off x="7419418" y="3046905"/>
            <a:ext cx="3439087" cy="3456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a:t>Click to add subtitle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Oval 3">
            <a:extLst>
              <a:ext uri="{FF2B5EF4-FFF2-40B4-BE49-F238E27FC236}">
                <a16:creationId xmlns:a16="http://schemas.microsoft.com/office/drawing/2014/main" id="{C950ABC9-6FF8-7331-C51C-178D71143044}"/>
              </a:ext>
              <a:ext uri="{C183D7F6-B498-43B3-948B-1728B52AA6E4}">
                <adec:decorative xmlns:adec="http://schemas.microsoft.com/office/drawing/2017/decorative" val="1"/>
              </a:ext>
            </a:extLst>
          </p:cNvPr>
          <p:cNvSpPr/>
          <p:nvPr userDrawn="1"/>
        </p:nvSpPr>
        <p:spPr>
          <a:xfrm>
            <a:off x="8099938" y="2468522"/>
            <a:ext cx="3439087" cy="3456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Oval 1">
            <a:extLst>
              <a:ext uri="{FF2B5EF4-FFF2-40B4-BE49-F238E27FC236}">
                <a16:creationId xmlns:a16="http://schemas.microsoft.com/office/drawing/2014/main" id="{2F2BDEE9-F378-DBA8-E14E-0826A6E6E7D9}"/>
              </a:ext>
              <a:ext uri="{C183D7F6-B498-43B3-948B-1728B52AA6E4}">
                <adec:decorative xmlns:adec="http://schemas.microsoft.com/office/drawing/2017/decorative" val="1"/>
              </a:ext>
            </a:extLst>
          </p:cNvPr>
          <p:cNvSpPr/>
          <p:nvPr userDrawn="1"/>
        </p:nvSpPr>
        <p:spPr>
          <a:xfrm>
            <a:off x="7709054" y="459137"/>
            <a:ext cx="4126800" cy="4126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pic>
        <p:nvPicPr>
          <p:cNvPr id="5" name="Picture 4" descr="A blue and orange logo&#10;&#10;Description automatically generated">
            <a:extLst>
              <a:ext uri="{FF2B5EF4-FFF2-40B4-BE49-F238E27FC236}">
                <a16:creationId xmlns:a16="http://schemas.microsoft.com/office/drawing/2014/main" id="{651961CA-8365-072E-C073-377C7F7895F3}"/>
              </a:ext>
            </a:extLst>
          </p:cNvPr>
          <p:cNvPicPr>
            <a:picLocks noChangeAspect="1"/>
          </p:cNvPicPr>
          <p:nvPr userDrawn="1"/>
        </p:nvPicPr>
        <p:blipFill>
          <a:blip r:embed="rId17"/>
          <a:stretch>
            <a:fillRect/>
          </a:stretch>
        </p:blipFill>
        <p:spPr>
          <a:xfrm>
            <a:off x="216172" y="5841160"/>
            <a:ext cx="595013" cy="789734"/>
          </a:xfrm>
          <a:prstGeom prst="rect">
            <a:avLst/>
          </a:prstGeom>
        </p:spPr>
      </p:pic>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 id="2147483701" r:id="rId14"/>
    <p:sldLayoutId id="2147483717" r:id="rId15"/>
  </p:sldLayoutIdLst>
  <p:hf sldNum="0" hdr="0" ftr="0" dt="0"/>
  <p:txStyles>
    <p:titleStyle>
      <a:lvl1pPr algn="l" defTabSz="914400" rtl="0" eaLnBrk="1" latinLnBrk="0" hangingPunct="1">
        <a:lnSpc>
          <a:spcPct val="90000"/>
        </a:lnSpc>
        <a:spcBef>
          <a:spcPct val="0"/>
        </a:spcBef>
        <a:buNone/>
        <a:defRPr sz="4000" b="1" i="0" kern="1200" spc="100" baseline="0">
          <a:solidFill>
            <a:schemeClr val="accent4"/>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053590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811185" y="629469"/>
            <a:ext cx="8961120" cy="5599062"/>
          </a:xfrm>
        </p:spPr>
        <p:txBody>
          <a:bodyPr/>
          <a:lstStyle/>
          <a:p>
            <a:r>
              <a:rPr lang="en-US" sz="6000" dirty="0"/>
              <a:t>Sylvan Hills </a:t>
            </a:r>
            <a:br>
              <a:rPr lang="en-US" sz="6000" dirty="0"/>
            </a:br>
            <a:r>
              <a:rPr lang="en-US" sz="6000" dirty="0"/>
              <a:t>Middle School </a:t>
            </a:r>
            <a:br>
              <a:rPr lang="en-US" sz="6000" dirty="0"/>
            </a:br>
            <a:r>
              <a:rPr lang="en-US" sz="6000" dirty="0"/>
              <a:t>GO Team </a:t>
            </a:r>
            <a:br>
              <a:rPr lang="en-US" sz="6000" dirty="0"/>
            </a:br>
            <a:r>
              <a:rPr lang="en-US" sz="6000" dirty="0"/>
              <a:t>Budget Allocation Meeting</a:t>
            </a:r>
            <a:br>
              <a:rPr lang="en-US" sz="6000" dirty="0"/>
            </a:br>
            <a:r>
              <a:rPr lang="en-US" sz="6000" dirty="0">
                <a:solidFill>
                  <a:schemeClr val="bg1"/>
                </a:solidFill>
              </a:rPr>
              <a:t>January 2025</a:t>
            </a:r>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C6709-5247-F8E8-55AE-0FB9081963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24C0EB-195E-0F13-555F-EA1D6AB9817B}"/>
              </a:ext>
            </a:extLst>
          </p:cNvPr>
          <p:cNvSpPr>
            <a:spLocks noGrp="1"/>
          </p:cNvSpPr>
          <p:nvPr>
            <p:ph type="ctrTitle"/>
          </p:nvPr>
        </p:nvSpPr>
        <p:spPr>
          <a:xfrm>
            <a:off x="344045" y="89451"/>
            <a:ext cx="10002589" cy="894522"/>
          </a:xfrm>
        </p:spPr>
        <p:txBody>
          <a:bodyPr anchor="ctr"/>
          <a:lstStyle/>
          <a:p>
            <a:r>
              <a:rPr lang="en-US" sz="4000"/>
              <a:t>Budget Allocation Meeting</a:t>
            </a:r>
          </a:p>
        </p:txBody>
      </p:sp>
      <p:sp>
        <p:nvSpPr>
          <p:cNvPr id="2" name="Shape 100">
            <a:extLst>
              <a:ext uri="{FF2B5EF4-FFF2-40B4-BE49-F238E27FC236}">
                <a16:creationId xmlns:a16="http://schemas.microsoft.com/office/drawing/2014/main" id="{78F3D560-D2AF-8F62-4A2C-7515E6596DDD}"/>
              </a:ext>
            </a:extLst>
          </p:cNvPr>
          <p:cNvSpPr txBox="1">
            <a:spLocks/>
          </p:cNvSpPr>
          <p:nvPr/>
        </p:nvSpPr>
        <p:spPr>
          <a:xfrm>
            <a:off x="999639" y="983973"/>
            <a:ext cx="9618664" cy="5387010"/>
          </a:xfrm>
          <a:prstGeom prst="rect">
            <a:avLst/>
          </a:prstGeom>
          <a:noFill/>
          <a:ln>
            <a:noFill/>
          </a:ln>
        </p:spPr>
        <p:txBody>
          <a:bodyPr vert="horz" lIns="91425" tIns="45700" rIns="91425" bIns="45700" rtlCol="0" anchor="t" anchorCtr="0">
            <a:noAutofit/>
          </a:bodyPr>
          <a:lstStyle>
            <a:lvl1pPr marL="0" indent="0" algn="l" defTabSz="685800" rtl="0" eaLnBrk="1" latinLnBrk="0" hangingPunct="1">
              <a:lnSpc>
                <a:spcPct val="100000"/>
              </a:lnSpc>
              <a:spcBef>
                <a:spcPts val="432"/>
              </a:spcBef>
              <a:buFont typeface="Arial" panose="020B0604020202020204" pitchFamily="34" charset="0"/>
              <a:buNone/>
              <a:defRPr sz="1800" kern="1200">
                <a:solidFill>
                  <a:schemeClr val="accent6"/>
                </a:solidFill>
                <a:latin typeface="+mn-lt"/>
                <a:ea typeface="+mn-ea"/>
                <a:cs typeface="+mn-cs"/>
              </a:defRPr>
            </a:lvl1pPr>
            <a:lvl2pPr marL="342900" indent="0" algn="ctr" defTabSz="685800" rtl="0" eaLnBrk="1" latinLnBrk="0" hangingPunct="1">
              <a:lnSpc>
                <a:spcPct val="100000"/>
              </a:lnSpc>
              <a:spcBef>
                <a:spcPts val="270"/>
              </a:spcBef>
              <a:buFont typeface="Arial" panose="020B0604020202020204" pitchFamily="34" charset="0"/>
              <a:buNone/>
              <a:defRPr sz="1500" kern="1200">
                <a:solidFill>
                  <a:schemeClr val="accent6"/>
                </a:solidFill>
                <a:latin typeface="+mn-lt"/>
                <a:ea typeface="+mn-ea"/>
                <a:cs typeface="+mn-cs"/>
              </a:defRPr>
            </a:lvl2pPr>
            <a:lvl3pPr marL="685800" indent="0" algn="ctr" defTabSz="685800" rtl="0" eaLnBrk="1" latinLnBrk="0" hangingPunct="1">
              <a:lnSpc>
                <a:spcPct val="100000"/>
              </a:lnSpc>
              <a:spcBef>
                <a:spcPts val="270"/>
              </a:spcBef>
              <a:buFont typeface="Arial" panose="020B0604020202020204" pitchFamily="34" charset="0"/>
              <a:buNone/>
              <a:defRPr sz="1350" kern="1200">
                <a:solidFill>
                  <a:schemeClr val="accent6"/>
                </a:solidFill>
                <a:latin typeface="+mn-lt"/>
                <a:ea typeface="+mn-ea"/>
                <a:cs typeface="+mn-cs"/>
              </a:defRPr>
            </a:lvl3pPr>
            <a:lvl4pPr marL="1028700" indent="0" algn="ctr" defTabSz="685800" rtl="0" eaLnBrk="1" latinLnBrk="0" hangingPunct="1">
              <a:lnSpc>
                <a:spcPct val="100000"/>
              </a:lnSpc>
              <a:spcBef>
                <a:spcPts val="270"/>
              </a:spcBef>
              <a:buFont typeface="Arial" panose="020B0604020202020204" pitchFamily="34" charset="0"/>
              <a:buNone/>
              <a:defRPr sz="1200" kern="1200">
                <a:solidFill>
                  <a:schemeClr val="accent6"/>
                </a:solidFill>
                <a:latin typeface="+mn-lt"/>
                <a:ea typeface="+mn-ea"/>
                <a:cs typeface="+mn-cs"/>
              </a:defRPr>
            </a:lvl4pPr>
            <a:lvl5pPr marL="1371600" indent="0" algn="ctr" defTabSz="685800" rtl="0" eaLnBrk="1" latinLnBrk="0" hangingPunct="1">
              <a:lnSpc>
                <a:spcPct val="100000"/>
              </a:lnSpc>
              <a:spcBef>
                <a:spcPts val="270"/>
              </a:spcBef>
              <a:buFont typeface="Arial" panose="020B0604020202020204" pitchFamily="34" charset="0"/>
              <a:buNone/>
              <a:defRPr sz="1200" kern="1200">
                <a:solidFill>
                  <a:schemeClr val="accent6"/>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63500" marR="0" lvl="0" indent="0" algn="l" defTabSz="685800"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kumimoji="0" lang="en-US" sz="2800" b="1" i="0" u="sng" strike="noStrike" kern="1200" cap="none" spc="0" normalizeH="0" baseline="0" noProof="0">
                <a:ln>
                  <a:noFill/>
                </a:ln>
                <a:solidFill>
                  <a:srgbClr val="0083A9"/>
                </a:solidFill>
                <a:effectLst/>
                <a:uLnTx/>
                <a:uFillTx/>
                <a:ea typeface="+mn-ea"/>
                <a:cs typeface="+mn-cs"/>
              </a:rPr>
              <a:t>What</a:t>
            </a:r>
          </a:p>
          <a:p>
            <a:pPr marL="57150" marR="0" lvl="0" indent="6350" algn="l" defTabSz="685800" rtl="0" eaLnBrk="1" fontAlgn="auto" latinLnBrk="0" hangingPunct="1">
              <a:lnSpc>
                <a:spcPct val="100000"/>
              </a:lnSpc>
              <a:spcBef>
                <a:spcPts val="0"/>
              </a:spcBef>
              <a:spcAft>
                <a:spcPts val="1200"/>
              </a:spcAft>
              <a:buClrTx/>
              <a:buSzPct val="100000"/>
              <a:buFont typeface="Arial" panose="020B0604020202020204" pitchFamily="34" charset="0"/>
              <a:buNone/>
              <a:tabLst/>
              <a:defRPr/>
            </a:pPr>
            <a:r>
              <a:rPr kumimoji="0" lang="en-US" sz="2200" b="0" i="0" u="none" strike="noStrike" kern="1200" cap="none" spc="0" normalizeH="0" baseline="0" noProof="0">
                <a:ln>
                  <a:noFill/>
                </a:ln>
                <a:solidFill>
                  <a:srgbClr val="595B5D"/>
                </a:solidFill>
                <a:effectLst/>
                <a:uLnTx/>
                <a:uFillTx/>
                <a:ea typeface="+mn-ea"/>
                <a:cs typeface="+mn-cs"/>
              </a:rPr>
              <a:t>During the first GO Team meeting the principal will </a:t>
            </a:r>
            <a:r>
              <a:rPr kumimoji="0" lang="en-US" sz="2200" b="0" i="0" u="sng" strike="noStrike" kern="1200" cap="none" spc="0" normalizeH="0" baseline="0" noProof="0">
                <a:ln>
                  <a:noFill/>
                </a:ln>
                <a:solidFill>
                  <a:srgbClr val="FF0000"/>
                </a:solidFill>
                <a:effectLst/>
                <a:uLnTx/>
                <a:uFillTx/>
                <a:ea typeface="+mn-ea"/>
                <a:cs typeface="+mn-cs"/>
              </a:rPr>
              <a:t>provide an overview of the budget and position allocations, request(s) for turnaround and/or signature program funds and review changes to the Gifted Services delivery model</a:t>
            </a:r>
            <a:r>
              <a:rPr kumimoji="0" lang="en-US" sz="2200" b="0" i="0" u="none" strike="noStrike" kern="1200" cap="none" spc="0" normalizeH="0" baseline="0" noProof="0">
                <a:ln>
                  <a:noFill/>
                </a:ln>
                <a:solidFill>
                  <a:srgbClr val="595B5D"/>
                </a:solidFill>
                <a:effectLst/>
                <a:uLnTx/>
                <a:uFillTx/>
                <a:ea typeface="+mn-ea"/>
                <a:cs typeface="+mn-cs"/>
              </a:rPr>
              <a:t> (as needed)  </a:t>
            </a:r>
          </a:p>
          <a:p>
            <a:pPr marL="63500" marR="0" lvl="0" indent="0" algn="l" defTabSz="6858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US" sz="2800" b="1" i="0" u="sng" strike="noStrike" kern="1200" cap="none" spc="0" normalizeH="0" baseline="0" noProof="0">
                <a:ln>
                  <a:noFill/>
                </a:ln>
                <a:solidFill>
                  <a:srgbClr val="0083A9"/>
                </a:solidFill>
                <a:effectLst/>
                <a:uLnTx/>
                <a:uFillTx/>
                <a:ea typeface="+mn-ea"/>
                <a:cs typeface="+mn-cs"/>
              </a:rPr>
              <a:t>Why</a:t>
            </a:r>
            <a:endParaRPr kumimoji="0" lang="en-US" sz="2800" b="1" i="0" u="sng" strike="noStrike" kern="1200" cap="none" spc="0" normalizeH="0" baseline="0" noProof="0">
              <a:ln>
                <a:noFill/>
              </a:ln>
              <a:solidFill>
                <a:srgbClr val="0083A9"/>
              </a:solidFill>
              <a:effectLst/>
              <a:uLnTx/>
              <a:uFillTx/>
              <a:ea typeface="+mn-ea"/>
              <a:cs typeface="Sabon Next LT"/>
            </a:endParaRPr>
          </a:p>
          <a:p>
            <a:pPr marL="57150" marR="0" lvl="0" indent="6350" algn="l" defTabSz="685800" rtl="0" eaLnBrk="1" fontAlgn="auto" latinLnBrk="0" hangingPunct="1">
              <a:lnSpc>
                <a:spcPct val="100000"/>
              </a:lnSpc>
              <a:spcBef>
                <a:spcPts val="0"/>
              </a:spcBef>
              <a:spcAft>
                <a:spcPts val="1200"/>
              </a:spcAft>
              <a:buClrTx/>
              <a:buSzPct val="100000"/>
              <a:buFont typeface="Arial" panose="020B0604020202020204" pitchFamily="34" charset="0"/>
              <a:buNone/>
              <a:tabLst/>
              <a:defRPr/>
            </a:pPr>
            <a:r>
              <a:rPr kumimoji="0" lang="en-US" sz="2200" b="0" i="0" u="none" strike="noStrike" kern="1200" cap="none" spc="0" normalizeH="0" baseline="0" noProof="0">
                <a:ln>
                  <a:noFill/>
                </a:ln>
                <a:solidFill>
                  <a:srgbClr val="595B5D"/>
                </a:solidFill>
                <a:effectLst/>
                <a:uLnTx/>
                <a:uFillTx/>
                <a:ea typeface="+mn-ea"/>
                <a:cs typeface="+mn-cs"/>
              </a:rPr>
              <a:t>This meeting provides an opportunity for the principal and GO Team to ensure alignment on the school’s key strategic priorities, gain a deeper understanding of the budget and position allocations, discuss the proposed requests for signature program funds and provide input to drive the development of the draft budget. </a:t>
            </a:r>
            <a:endParaRPr kumimoji="0" lang="en-US" sz="2200" b="0" i="0" u="none" strike="noStrike" kern="1200" cap="none" spc="0" normalizeH="0" baseline="0" noProof="0">
              <a:ln>
                <a:noFill/>
              </a:ln>
              <a:solidFill>
                <a:srgbClr val="595B5D"/>
              </a:solidFill>
              <a:effectLst/>
              <a:uLnTx/>
              <a:uFillTx/>
              <a:ea typeface="+mn-ea"/>
              <a:cs typeface="Sabon Next LT"/>
            </a:endParaRPr>
          </a:p>
          <a:p>
            <a:pPr marL="63500" marR="0" lvl="0" indent="0" algn="l" defTabSz="685800"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kumimoji="0" lang="en-US" sz="2800" b="1" i="0" u="sng" strike="noStrike" kern="1200" cap="none" spc="0" normalizeH="0" baseline="0" noProof="0">
                <a:ln>
                  <a:noFill/>
                </a:ln>
                <a:solidFill>
                  <a:srgbClr val="0083A9"/>
                </a:solidFill>
                <a:effectLst/>
                <a:uLnTx/>
                <a:uFillTx/>
                <a:ea typeface="+mn-ea"/>
                <a:cs typeface="+mn-cs"/>
              </a:rPr>
              <a:t>When</a:t>
            </a:r>
            <a:endParaRPr kumimoji="0" lang="en-US" sz="2800" b="1" i="0" u="sng" strike="noStrike" kern="1200" cap="none" spc="0" normalizeH="0" baseline="0" noProof="0">
              <a:ln>
                <a:noFill/>
              </a:ln>
              <a:solidFill>
                <a:srgbClr val="0083A9"/>
              </a:solidFill>
              <a:effectLst/>
              <a:uLnTx/>
              <a:uFillTx/>
              <a:ea typeface="+mn-ea"/>
              <a:cs typeface="Sabon Next LT"/>
            </a:endParaRPr>
          </a:p>
          <a:p>
            <a:pPr marL="520700" marR="0" lvl="0" indent="-457200" algn="l" defTabSz="685800"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kumimoji="0" lang="en-US" sz="2200" b="0" i="0" u="none" strike="noStrike" kern="1200" cap="none" spc="0" normalizeH="0" baseline="0" noProof="0">
                <a:ln>
                  <a:noFill/>
                </a:ln>
                <a:solidFill>
                  <a:srgbClr val="595B5D"/>
                </a:solidFill>
                <a:effectLst/>
                <a:uLnTx/>
                <a:uFillTx/>
                <a:ea typeface="+mn-ea"/>
                <a:cs typeface="+mn-cs"/>
                <a:sym typeface="Calibri"/>
              </a:rPr>
              <a:t>January 16 – January 31</a:t>
            </a:r>
            <a:endParaRPr kumimoji="0" lang="en-US" sz="2200" b="0" i="0" u="none" strike="noStrike" kern="1200" cap="none" spc="0" normalizeH="0" baseline="0" noProof="0">
              <a:ln>
                <a:noFill/>
              </a:ln>
              <a:solidFill>
                <a:srgbClr val="595B5D"/>
              </a:solidFill>
              <a:effectLst/>
              <a:uLnTx/>
              <a:uFillTx/>
              <a:ea typeface="+mn-ea"/>
              <a:cs typeface="Sabon Next LT"/>
            </a:endParaRPr>
          </a:p>
        </p:txBody>
      </p:sp>
    </p:spTree>
    <p:extLst>
      <p:ext uri="{BB962C8B-B14F-4D97-AF65-F5344CB8AC3E}">
        <p14:creationId xmlns:p14="http://schemas.microsoft.com/office/powerpoint/2010/main" val="4185614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811154" y="224407"/>
            <a:ext cx="10569634" cy="689992"/>
          </a:xfrm>
        </p:spPr>
        <p:txBody>
          <a:bodyPr/>
          <a:lstStyle/>
          <a:p>
            <a:r>
              <a:rPr lang="en-US"/>
              <a:t>FY26 Budget Development Process</a:t>
            </a:r>
          </a:p>
        </p:txBody>
      </p:sp>
      <p:sp>
        <p:nvSpPr>
          <p:cNvPr id="4" name="Text Placeholder 3">
            <a:extLst>
              <a:ext uri="{FF2B5EF4-FFF2-40B4-BE49-F238E27FC236}">
                <a16:creationId xmlns:a16="http://schemas.microsoft.com/office/drawing/2014/main" id="{E0DD9E7A-8553-B290-614C-3CB04E263DDA}"/>
              </a:ext>
            </a:extLst>
          </p:cNvPr>
          <p:cNvSpPr txBox="1">
            <a:spLocks/>
          </p:cNvSpPr>
          <p:nvPr/>
        </p:nvSpPr>
        <p:spPr>
          <a:xfrm>
            <a:off x="694446" y="914399"/>
            <a:ext cx="6035650" cy="5624232"/>
          </a:xfrm>
          <a:prstGeom prst="rect">
            <a:avLst/>
          </a:prstGeom>
        </p:spPr>
        <p:txBody>
          <a:bodyPr vert="horz" lIns="91440" tIns="45720" rIns="91440" bIns="45720" rtlCol="0" anchor="t">
            <a:noAutofit/>
          </a:bodyPr>
          <a:lstStyle>
            <a:lvl1pPr marL="0" indent="0" algn="l" defTabSz="685800" rtl="0" eaLnBrk="1" latinLnBrk="0" hangingPunct="1">
              <a:lnSpc>
                <a:spcPct val="100000"/>
              </a:lnSpc>
              <a:spcBef>
                <a:spcPts val="270"/>
              </a:spcBef>
              <a:buFont typeface="Arial" panose="020B0604020202020204" pitchFamily="34" charset="0"/>
              <a:buNone/>
              <a:defRPr sz="1200" kern="1200">
                <a:solidFill>
                  <a:schemeClr val="accent6"/>
                </a:solidFill>
                <a:latin typeface="+mn-lt"/>
                <a:ea typeface="+mn-ea"/>
                <a:cs typeface="+mn-cs"/>
              </a:defRPr>
            </a:lvl1pPr>
            <a:lvl2pPr marL="342900" indent="0" algn="l" defTabSz="685800" rtl="0" eaLnBrk="1" latinLnBrk="0" hangingPunct="1">
              <a:lnSpc>
                <a:spcPct val="100000"/>
              </a:lnSpc>
              <a:spcBef>
                <a:spcPts val="270"/>
              </a:spcBef>
              <a:buFont typeface="Arial" panose="020B0604020202020204" pitchFamily="34" charset="0"/>
              <a:buNone/>
              <a:defRPr sz="1050" kern="1200">
                <a:solidFill>
                  <a:schemeClr val="accent6"/>
                </a:solidFill>
                <a:latin typeface="+mn-lt"/>
                <a:ea typeface="+mn-ea"/>
                <a:cs typeface="+mn-cs"/>
              </a:defRPr>
            </a:lvl2pPr>
            <a:lvl3pPr marL="685800" indent="0" algn="l" defTabSz="685800" rtl="0" eaLnBrk="1" latinLnBrk="0" hangingPunct="1">
              <a:lnSpc>
                <a:spcPct val="100000"/>
              </a:lnSpc>
              <a:spcBef>
                <a:spcPts val="270"/>
              </a:spcBef>
              <a:buFont typeface="Arial" panose="020B0604020202020204" pitchFamily="34" charset="0"/>
              <a:buNone/>
              <a:defRPr sz="900" kern="1200">
                <a:solidFill>
                  <a:schemeClr val="accent6"/>
                </a:solidFill>
                <a:latin typeface="+mn-lt"/>
                <a:ea typeface="+mn-ea"/>
                <a:cs typeface="+mn-cs"/>
              </a:defRPr>
            </a:lvl3pPr>
            <a:lvl4pPr marL="1028700" indent="0" algn="l" defTabSz="685800" rtl="0" eaLnBrk="1" latinLnBrk="0" hangingPunct="1">
              <a:lnSpc>
                <a:spcPct val="100000"/>
              </a:lnSpc>
              <a:spcBef>
                <a:spcPts val="270"/>
              </a:spcBef>
              <a:buFont typeface="Arial" panose="020B0604020202020204" pitchFamily="34" charset="0"/>
              <a:buNone/>
              <a:defRPr sz="750" kern="1200">
                <a:solidFill>
                  <a:schemeClr val="accent6"/>
                </a:solidFill>
                <a:latin typeface="+mn-lt"/>
                <a:ea typeface="+mn-ea"/>
                <a:cs typeface="+mn-cs"/>
              </a:defRPr>
            </a:lvl4pPr>
            <a:lvl5pPr marL="1371600" indent="0" algn="l" defTabSz="685800" rtl="0" eaLnBrk="1" latinLnBrk="0" hangingPunct="1">
              <a:lnSpc>
                <a:spcPct val="100000"/>
              </a:lnSpc>
              <a:spcBef>
                <a:spcPts val="270"/>
              </a:spcBef>
              <a:buFont typeface="Arial" panose="020B0604020202020204" pitchFamily="34" charset="0"/>
              <a:buNone/>
              <a:defRPr sz="750" kern="1200">
                <a:solidFill>
                  <a:schemeClr val="accent6"/>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r>
              <a:rPr kumimoji="0" lang="en-US" sz="2000" b="1" i="0" u="sng" strike="noStrike" kern="1200" cap="none" spc="0" normalizeH="0" baseline="0" noProof="0">
                <a:ln>
                  <a:noFill/>
                </a:ln>
                <a:solidFill>
                  <a:srgbClr val="0083A9">
                    <a:lumMod val="75000"/>
                  </a:srgbClr>
                </a:solidFill>
                <a:effectLst/>
                <a:uLnTx/>
                <a:uFillTx/>
                <a:ea typeface="Calibri"/>
                <a:cs typeface="Calibri"/>
              </a:rPr>
              <a:t>Principal’s Role</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Design the budget and propose operational changes that can raise student achievement</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Formulate strategies, implement and manage them at the school level </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Focus on the day-to-day operations</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Serve as the expert on the school</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Hire quality instructional and support personnel</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FF0000"/>
                </a:solidFill>
                <a:effectLst/>
                <a:uLnTx/>
                <a:uFillTx/>
                <a:ea typeface="Calibri"/>
                <a:cs typeface="Calibri"/>
              </a:rPr>
              <a:t>Collaborate with the GO Team on the use of school-level flexibility for position allocations, turnaround initiatives, and Signature Programs (NEW PROCESS FOR FY26)</a:t>
            </a: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159839"/>
              </a:solidFill>
              <a:effectLst/>
              <a:uLnTx/>
              <a:uFillTx/>
              <a:ea typeface="+mn-ea"/>
              <a:cs typeface="Calibri" panose="020F0502020204030204" pitchFamily="34" charset="0"/>
            </a:endParaRP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r>
              <a:rPr kumimoji="0" lang="en-US" sz="2000" b="1" i="0" u="sng" strike="noStrike" kern="1200" cap="none" spc="0" normalizeH="0" baseline="0" noProof="0">
                <a:ln>
                  <a:noFill/>
                </a:ln>
                <a:solidFill>
                  <a:srgbClr val="0083A9">
                    <a:lumMod val="75000"/>
                  </a:srgbClr>
                </a:solidFill>
                <a:effectLst/>
                <a:uLnTx/>
                <a:uFillTx/>
                <a:ea typeface="Calibri"/>
                <a:cs typeface="Calibri"/>
              </a:rPr>
              <a:t>The GO Team’s Role</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Focus on the big picture (</a:t>
            </a:r>
            <a:r>
              <a:rPr kumimoji="0" lang="en-US" sz="1500" b="0" i="0" u="sng" strike="noStrike" kern="1200" cap="none" spc="0" normalizeH="0" baseline="0" noProof="0">
                <a:ln>
                  <a:noFill/>
                </a:ln>
                <a:solidFill>
                  <a:sysClr val="windowText" lastClr="000000"/>
                </a:solidFill>
                <a:effectLst/>
                <a:uLnTx/>
                <a:uFillTx/>
                <a:ea typeface="Calibri"/>
                <a:cs typeface="Calibri"/>
              </a:rPr>
              <a:t>positions and resources, not people</a:t>
            </a:r>
            <a:r>
              <a:rPr kumimoji="0" lang="en-US" sz="1500" b="0" i="0" u="none" strike="noStrike" kern="1200" cap="none" spc="0" normalizeH="0" baseline="0" noProof="0">
                <a:ln>
                  <a:noFill/>
                </a:ln>
                <a:solidFill>
                  <a:sysClr val="windowText" lastClr="000000"/>
                </a:solidFill>
                <a:effectLst/>
                <a:uLnTx/>
                <a:uFillTx/>
                <a:ea typeface="Calibri"/>
                <a:cs typeface="Calibri"/>
              </a:rPr>
              <a:t>)</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Ensure that the budget is </a:t>
            </a:r>
            <a:r>
              <a:rPr kumimoji="0" lang="en-US" sz="1500" b="0" i="0" u="sng" strike="noStrike" kern="1200" cap="none" spc="0" normalizeH="0" baseline="0" noProof="0">
                <a:ln>
                  <a:noFill/>
                </a:ln>
                <a:solidFill>
                  <a:sysClr val="windowText" lastClr="000000"/>
                </a:solidFill>
                <a:effectLst/>
                <a:uLnTx/>
                <a:uFillTx/>
                <a:ea typeface="Calibri"/>
                <a:cs typeface="Calibri"/>
              </a:rPr>
              <a:t>aligned</a:t>
            </a:r>
            <a:r>
              <a:rPr kumimoji="0" lang="en-US" sz="1500" b="0" i="0" u="none" strike="noStrike" kern="1200" cap="none" spc="0" normalizeH="0" baseline="0" noProof="0">
                <a:ln>
                  <a:noFill/>
                </a:ln>
                <a:solidFill>
                  <a:sysClr val="windowText" lastClr="000000"/>
                </a:solidFill>
                <a:effectLst/>
                <a:uLnTx/>
                <a:uFillTx/>
                <a:ea typeface="Calibri"/>
                <a:cs typeface="Calibri"/>
              </a:rPr>
              <a:t> to the school’s mission and vision and that </a:t>
            </a:r>
            <a:r>
              <a:rPr kumimoji="0" lang="en-US" sz="1500" b="0" i="0" u="sng" strike="noStrike" kern="1200" cap="none" spc="0" normalizeH="0" baseline="0" noProof="0">
                <a:ln>
                  <a:noFill/>
                </a:ln>
                <a:solidFill>
                  <a:sysClr val="windowText" lastClr="000000"/>
                </a:solidFill>
                <a:effectLst/>
                <a:uLnTx/>
                <a:uFillTx/>
                <a:ea typeface="Calibri"/>
                <a:cs typeface="Calibri"/>
              </a:rPr>
              <a:t>resources are allocated to support key strategic priorities</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FF0000"/>
                </a:solidFill>
                <a:effectLst/>
                <a:uLnTx/>
                <a:uFillTx/>
                <a:ea typeface="Calibri"/>
                <a:cs typeface="Calibri"/>
              </a:rPr>
              <a:t>Collaborate with the Principal on the use of school-level flexibility for position allocations, turnaround initiatives, and Signature Programs (NEW PROCESS FOR FY26)</a:t>
            </a:r>
            <a:endParaRPr kumimoji="0" lang="en-US" sz="1500" b="1" i="0" u="sng" strike="noStrike" kern="1200" cap="none" spc="0" normalizeH="0" baseline="0" noProof="0">
              <a:ln>
                <a:noFill/>
              </a:ln>
              <a:solidFill>
                <a:srgbClr val="FF0000"/>
              </a:solidFill>
              <a:effectLst/>
              <a:uLnTx/>
              <a:uFillTx/>
              <a:ea typeface="Calibri"/>
              <a:cs typeface="Calibri"/>
            </a:endParaRP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159839"/>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159839"/>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15983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159839"/>
              </a:solidFill>
              <a:effectLst/>
              <a:uLnTx/>
              <a:uFillTx/>
              <a:latin typeface="Sabon Next LT"/>
              <a:ea typeface="+mn-ea"/>
              <a:cs typeface="Sabon Next LT"/>
            </a:endParaRPr>
          </a:p>
        </p:txBody>
      </p:sp>
      <p:pic>
        <p:nvPicPr>
          <p:cNvPr id="8" name="Content Placeholder 4">
            <a:extLst>
              <a:ext uri="{FF2B5EF4-FFF2-40B4-BE49-F238E27FC236}">
                <a16:creationId xmlns:a16="http://schemas.microsoft.com/office/drawing/2014/main" id="{C7B774C7-D9D9-B235-CD07-4AFE6D3708FE}"/>
              </a:ext>
            </a:extLst>
          </p:cNvPr>
          <p:cNvPicPr>
            <a:picLocks noChangeAspect="1"/>
          </p:cNvPicPr>
          <p:nvPr/>
        </p:nvPicPr>
        <p:blipFill rotWithShape="1">
          <a:blip r:embed="rId3"/>
          <a:srcRect l="-1" t="3534" r="49174"/>
          <a:stretch/>
        </p:blipFill>
        <p:spPr>
          <a:xfrm>
            <a:off x="7258215" y="914399"/>
            <a:ext cx="4063798" cy="5624232"/>
          </a:xfrm>
          <a:prstGeom prst="rect">
            <a:avLst/>
          </a:prstGeom>
          <a:ln>
            <a:solidFill>
              <a:schemeClr val="tx1"/>
            </a:solidFill>
          </a:ln>
        </p:spPr>
      </p:pic>
      <p:sp>
        <p:nvSpPr>
          <p:cNvPr id="9" name="Arrow: Down 8">
            <a:extLst>
              <a:ext uri="{FF2B5EF4-FFF2-40B4-BE49-F238E27FC236}">
                <a16:creationId xmlns:a16="http://schemas.microsoft.com/office/drawing/2014/main" id="{A6B4F56B-6392-8EE6-FDF7-A62329D68002}"/>
              </a:ext>
            </a:extLst>
          </p:cNvPr>
          <p:cNvSpPr/>
          <p:nvPr/>
        </p:nvSpPr>
        <p:spPr>
          <a:xfrm rot="19351245">
            <a:off x="8260734" y="793598"/>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3897828F-B357-8F8E-34F3-85DFD4ABB6C8}"/>
              </a:ext>
            </a:extLst>
          </p:cNvPr>
          <p:cNvSpPr/>
          <p:nvPr/>
        </p:nvSpPr>
        <p:spPr>
          <a:xfrm rot="2126405">
            <a:off x="10369037" y="845045"/>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42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F5F8-EFB6-04EF-A70B-D6D80822B858}"/>
              </a:ext>
            </a:extLst>
          </p:cNvPr>
          <p:cNvSpPr>
            <a:spLocks noGrp="1"/>
          </p:cNvSpPr>
          <p:nvPr>
            <p:ph type="title"/>
          </p:nvPr>
        </p:nvSpPr>
        <p:spPr>
          <a:xfrm>
            <a:off x="210729" y="58537"/>
            <a:ext cx="5387432" cy="812483"/>
          </a:xfrm>
        </p:spPr>
        <p:txBody>
          <a:bodyPr anchor="b">
            <a:normAutofit fontScale="90000"/>
          </a:bodyPr>
          <a:lstStyle/>
          <a:p>
            <a:r>
              <a:rPr lang="en-US" sz="4400" dirty="0">
                <a:solidFill>
                  <a:schemeClr val="accent2"/>
                </a:solidFill>
              </a:rPr>
              <a:t>Our Strategic Plan</a:t>
            </a:r>
          </a:p>
        </p:txBody>
      </p:sp>
      <p:sp>
        <p:nvSpPr>
          <p:cNvPr id="15" name="Slide Number Placeholder 14">
            <a:extLst>
              <a:ext uri="{FF2B5EF4-FFF2-40B4-BE49-F238E27FC236}">
                <a16:creationId xmlns:a16="http://schemas.microsoft.com/office/drawing/2014/main" id="{9B3CAB1A-E048-8F02-FBCF-9984FC71480C}"/>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94A09A9-5501-47C1-A89A-A340965A2BE2}" type="slidenum">
              <a:rPr lang="en-US" smtClean="0"/>
              <a:pPr>
                <a:spcAft>
                  <a:spcPts val="600"/>
                </a:spcAft>
              </a:pPr>
              <a:t>12</a:t>
            </a:fld>
            <a:endParaRPr lang="en-US"/>
          </a:p>
        </p:txBody>
      </p:sp>
      <p:pic>
        <p:nvPicPr>
          <p:cNvPr id="4" name="Picture 3">
            <a:extLst>
              <a:ext uri="{FF2B5EF4-FFF2-40B4-BE49-F238E27FC236}">
                <a16:creationId xmlns:a16="http://schemas.microsoft.com/office/drawing/2014/main" id="{935D100A-2909-09E3-3636-F7BFA09B6A96}"/>
              </a:ext>
            </a:extLst>
          </p:cNvPr>
          <p:cNvPicPr>
            <a:picLocks noChangeAspect="1"/>
          </p:cNvPicPr>
          <p:nvPr/>
        </p:nvPicPr>
        <p:blipFill>
          <a:blip r:embed="rId2"/>
          <a:stretch>
            <a:fillRect/>
          </a:stretch>
        </p:blipFill>
        <p:spPr>
          <a:xfrm>
            <a:off x="1180730" y="777234"/>
            <a:ext cx="9463595" cy="5881018"/>
          </a:xfrm>
          <a:prstGeom prst="rect">
            <a:avLst/>
          </a:prstGeom>
        </p:spPr>
      </p:pic>
    </p:spTree>
    <p:extLst>
      <p:ext uri="{BB962C8B-B14F-4D97-AF65-F5344CB8AC3E}">
        <p14:creationId xmlns:p14="http://schemas.microsoft.com/office/powerpoint/2010/main" val="160622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enorite"/>
                <a:ea typeface="+mn-ea"/>
                <a:cs typeface="+mn-cs"/>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1143649" y="2512465"/>
            <a:ext cx="6992339" cy="3139321"/>
          </a:xfrm>
          <a:prstGeom prst="rect">
            <a:avLst/>
          </a:prstGeom>
          <a:noFill/>
        </p:spPr>
        <p:txBody>
          <a:bodyPr wrap="square" rtlCol="0">
            <a:spAutoFit/>
          </a:bodyPr>
          <a:lstStyle/>
          <a:p>
            <a:pPr marL="342900" indent="-342900">
              <a:buFont typeface="+mj-lt"/>
              <a:buAutoNum type="arabicPeriod"/>
            </a:pPr>
            <a:r>
              <a:rPr lang="en-US" dirty="0"/>
              <a:t>Improve students’ mathematics performance</a:t>
            </a:r>
          </a:p>
          <a:p>
            <a:pPr marL="342900" indent="-342900">
              <a:buFont typeface="+mj-lt"/>
              <a:buAutoNum type="arabicPeriod"/>
            </a:pPr>
            <a:r>
              <a:rPr lang="en-US" dirty="0"/>
              <a:t>Improve students’ reading language arts/ writing performance</a:t>
            </a:r>
          </a:p>
          <a:p>
            <a:pPr marL="342900" indent="-342900">
              <a:buFont typeface="+mj-lt"/>
              <a:buAutoNum type="arabicPeriod"/>
            </a:pPr>
            <a:r>
              <a:rPr lang="en-US" dirty="0"/>
              <a:t>Regularly engage students in research and reflection on personal data and growth </a:t>
            </a:r>
          </a:p>
          <a:p>
            <a:pPr marL="342900" indent="-342900">
              <a:buFont typeface="+mj-lt"/>
              <a:buAutoNum type="arabicPeriod"/>
            </a:pPr>
            <a:r>
              <a:rPr lang="en-US" dirty="0"/>
              <a:t>Provide ongoing professional learning and development opportunities for all faculty/staff</a:t>
            </a:r>
          </a:p>
          <a:p>
            <a:pPr marL="342900" indent="-342900">
              <a:buFont typeface="+mj-lt"/>
              <a:buAutoNum type="arabicPeriod"/>
            </a:pPr>
            <a:r>
              <a:rPr lang="en-US" dirty="0"/>
              <a:t>Consistently inform and engage school families, community and partners</a:t>
            </a:r>
          </a:p>
          <a:p>
            <a:pPr marL="342900" indent="-342900">
              <a:buFont typeface="+mj-lt"/>
              <a:buAutoNum type="arabicPeriod"/>
            </a:pPr>
            <a:r>
              <a:rPr lang="en-US" dirty="0"/>
              <a:t>Recruit and maintain highly talented faculty/staff</a:t>
            </a:r>
          </a:p>
          <a:p>
            <a:pPr marL="342900" indent="-342900">
              <a:buFont typeface="+mj-lt"/>
              <a:buAutoNum type="arabicPeriod"/>
            </a:pPr>
            <a:r>
              <a:rPr lang="en-US" dirty="0"/>
              <a:t>Increase the number of students in higher level and STEM classes</a:t>
            </a:r>
          </a:p>
          <a:p>
            <a:pPr marL="342900" indent="-342900">
              <a:buFont typeface="+mj-lt"/>
              <a:buAutoNum type="arabicPeriod"/>
            </a:pPr>
            <a:r>
              <a:rPr lang="en-US" dirty="0"/>
              <a:t>Continuously align people and resources to maximize impact</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83A9"/>
                </a:solidFill>
                <a:effectLst/>
                <a:uLnTx/>
                <a:uFillTx/>
                <a:latin typeface="Tenorite"/>
                <a:ea typeface="+mn-ea"/>
                <a:cs typeface="+mn-cs"/>
              </a:rPr>
              <a:t>Lower</a:t>
            </a:r>
          </a:p>
        </p:txBody>
      </p:sp>
    </p:spTree>
    <p:extLst>
      <p:ext uri="{BB962C8B-B14F-4D97-AF65-F5344CB8AC3E}">
        <p14:creationId xmlns:p14="http://schemas.microsoft.com/office/powerpoint/2010/main" val="3090153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82472-5C2A-46EF-49C6-9C8681221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E87B3-EB0B-E4C3-9996-B5E49D6A161C}"/>
              </a:ext>
            </a:extLst>
          </p:cNvPr>
          <p:cNvSpPr>
            <a:spLocks noGrp="1"/>
          </p:cNvSpPr>
          <p:nvPr>
            <p:ph type="title"/>
          </p:nvPr>
        </p:nvSpPr>
        <p:spPr>
          <a:xfrm>
            <a:off x="1467168" y="695739"/>
            <a:ext cx="6400800" cy="3615485"/>
          </a:xfrm>
        </p:spPr>
        <p:txBody>
          <a:bodyPr anchor="ctr"/>
          <a:lstStyle/>
          <a:p>
            <a:r>
              <a:rPr lang="en-US"/>
              <a:t>Discussion of Budget Allocation</a:t>
            </a:r>
          </a:p>
        </p:txBody>
      </p:sp>
      <p:sp>
        <p:nvSpPr>
          <p:cNvPr id="3" name="Oval 2">
            <a:extLst>
              <a:ext uri="{FF2B5EF4-FFF2-40B4-BE49-F238E27FC236}">
                <a16:creationId xmlns:a16="http://schemas.microsoft.com/office/drawing/2014/main" id="{974DB730-CC9F-9271-C681-EEF0ACED735D}"/>
              </a:ext>
            </a:extLst>
          </p:cNvPr>
          <p:cNvSpPr/>
          <p:nvPr/>
        </p:nvSpPr>
        <p:spPr>
          <a:xfrm>
            <a:off x="7401915" y="3046905"/>
            <a:ext cx="3456590" cy="345659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78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ABAF-6A1E-0B66-D38D-BE16BBC53D93}"/>
              </a:ext>
            </a:extLst>
          </p:cNvPr>
          <p:cNvSpPr>
            <a:spLocks noGrp="1"/>
          </p:cNvSpPr>
          <p:nvPr>
            <p:ph type="title"/>
          </p:nvPr>
        </p:nvSpPr>
        <p:spPr>
          <a:xfrm>
            <a:off x="811184" y="621973"/>
            <a:ext cx="6275416" cy="680053"/>
          </a:xfrm>
        </p:spPr>
        <p:txBody>
          <a:bodyPr/>
          <a:lstStyle/>
          <a:p>
            <a:r>
              <a:rPr lang="en-US"/>
              <a:t>Executive Summary</a:t>
            </a:r>
          </a:p>
        </p:txBody>
      </p:sp>
      <p:graphicFrame>
        <p:nvGraphicFramePr>
          <p:cNvPr id="8" name="Subtitle 2">
            <a:extLst>
              <a:ext uri="{FF2B5EF4-FFF2-40B4-BE49-F238E27FC236}">
                <a16:creationId xmlns:a16="http://schemas.microsoft.com/office/drawing/2014/main" id="{6E0716C0-46D4-FC71-7FA6-98517E3D264E}"/>
              </a:ext>
            </a:extLst>
          </p:cNvPr>
          <p:cNvGraphicFramePr>
            <a:graphicFrameLocks/>
          </p:cNvGraphicFramePr>
          <p:nvPr>
            <p:extLst>
              <p:ext uri="{D42A27DB-BD31-4B8C-83A1-F6EECF244321}">
                <p14:modId xmlns:p14="http://schemas.microsoft.com/office/powerpoint/2010/main" val="1399303086"/>
              </p:ext>
            </p:extLst>
          </p:nvPr>
        </p:nvGraphicFramePr>
        <p:xfrm>
          <a:off x="595834" y="1302026"/>
          <a:ext cx="7266019" cy="4897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96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736896" y="121620"/>
            <a:ext cx="10718207" cy="600540"/>
          </a:xfrm>
        </p:spPr>
        <p:txBody>
          <a:bodyPr/>
          <a:lstStyle/>
          <a:p>
            <a:pPr algn="ctr"/>
            <a:r>
              <a:rPr lang="en-US"/>
              <a:t>School Allocation Tab Overview</a:t>
            </a:r>
          </a:p>
        </p:txBody>
      </p:sp>
      <p:sp>
        <p:nvSpPr>
          <p:cNvPr id="4" name="TextBox 3">
            <a:extLst>
              <a:ext uri="{FF2B5EF4-FFF2-40B4-BE49-F238E27FC236}">
                <a16:creationId xmlns:a16="http://schemas.microsoft.com/office/drawing/2014/main" id="{2FD3CF36-FB91-B1E8-60E3-3EBC38A9D755}"/>
              </a:ext>
            </a:extLst>
          </p:cNvPr>
          <p:cNvSpPr txBox="1"/>
          <p:nvPr/>
        </p:nvSpPr>
        <p:spPr>
          <a:xfrm>
            <a:off x="1352907" y="776181"/>
            <a:ext cx="9715887" cy="923330"/>
          </a:xfrm>
          <a:prstGeom prst="rect">
            <a:avLst/>
          </a:prstGeom>
          <a:noFill/>
        </p:spPr>
        <p:txBody>
          <a:bodyPr wrap="square" lIns="91440" tIns="45720" rIns="91440" bIns="45720" anchor="t">
            <a:spAutoFit/>
          </a:bodyPr>
          <a:lstStyle/>
          <a:p>
            <a:pPr marR="0" lvl="0"/>
            <a:r>
              <a:rPr lang="en-US" sz="1800">
                <a:effectLst/>
                <a:ea typeface="Times New Roman" panose="02020603050405020304" pitchFamily="18" charset="0"/>
                <a:cs typeface="Aptos" panose="020B0004020202020204" pitchFamily="34" charset="0"/>
              </a:rPr>
              <a:t>The </a:t>
            </a:r>
            <a:r>
              <a:rPr lang="en-US" sz="1800" b="1">
                <a:effectLst/>
                <a:ea typeface="Times New Roman" panose="02020603050405020304" pitchFamily="18" charset="0"/>
                <a:cs typeface="Aptos" panose="020B0004020202020204" pitchFamily="34" charset="0"/>
              </a:rPr>
              <a:t>Allocation Tab</a:t>
            </a:r>
            <a:r>
              <a:rPr lang="en-US" sz="1800">
                <a:effectLst/>
                <a:ea typeface="Times New Roman" panose="02020603050405020304" pitchFamily="18" charset="0"/>
                <a:cs typeface="Aptos" panose="020B0004020202020204" pitchFamily="34" charset="0"/>
              </a:rPr>
              <a:t> has 3 tables that show the allocations for </a:t>
            </a:r>
            <a:r>
              <a:rPr lang="en-US" sz="1800" b="1">
                <a:solidFill>
                  <a:schemeClr val="tx2"/>
                </a:solidFill>
                <a:effectLst/>
                <a:ea typeface="Times New Roman" panose="02020603050405020304" pitchFamily="18" charset="0"/>
                <a:cs typeface="Aptos" panose="020B0004020202020204" pitchFamily="34" charset="0"/>
              </a:rPr>
              <a:t>FY26</a:t>
            </a:r>
            <a:r>
              <a:rPr lang="en-US" sz="1800" b="1">
                <a:effectLst/>
                <a:ea typeface="Times New Roman" panose="02020603050405020304" pitchFamily="18" charset="0"/>
                <a:cs typeface="Aptos" panose="020B0004020202020204" pitchFamily="34" charset="0"/>
              </a:rPr>
              <a:t>, </a:t>
            </a:r>
            <a:r>
              <a:rPr lang="en-US" sz="1800" b="1">
                <a:solidFill>
                  <a:schemeClr val="tx2"/>
                </a:solidFill>
                <a:effectLst/>
                <a:ea typeface="Times New Roman" panose="02020603050405020304" pitchFamily="18" charset="0"/>
                <a:cs typeface="Aptos" panose="020B0004020202020204" pitchFamily="34" charset="0"/>
              </a:rPr>
              <a:t>FY25</a:t>
            </a:r>
            <a:r>
              <a:rPr lang="en-US" sz="1800" b="1">
                <a:effectLst/>
                <a:ea typeface="Times New Roman" panose="02020603050405020304" pitchFamily="18" charset="0"/>
                <a:cs typeface="Aptos" panose="020B0004020202020204" pitchFamily="34" charset="0"/>
              </a:rPr>
              <a:t>, </a:t>
            </a:r>
            <a:r>
              <a:rPr lang="en-US" sz="1800">
                <a:effectLst/>
                <a:ea typeface="Times New Roman" panose="02020603050405020304" pitchFamily="18" charset="0"/>
                <a:cs typeface="Aptos" panose="020B0004020202020204" pitchFamily="34" charset="0"/>
              </a:rPr>
              <a:t>and the</a:t>
            </a:r>
            <a:r>
              <a:rPr lang="en-US" sz="1800" b="1">
                <a:effectLst/>
                <a:ea typeface="Times New Roman" panose="02020603050405020304" pitchFamily="18" charset="0"/>
                <a:cs typeface="Aptos" panose="020B0004020202020204" pitchFamily="34" charset="0"/>
              </a:rPr>
              <a:t> </a:t>
            </a:r>
            <a:r>
              <a:rPr lang="en-US" sz="1800" b="1">
                <a:solidFill>
                  <a:schemeClr val="tx2"/>
                </a:solidFill>
                <a:effectLst/>
                <a:ea typeface="Times New Roman" panose="02020603050405020304" pitchFamily="18" charset="0"/>
                <a:cs typeface="Aptos" panose="020B0004020202020204" pitchFamily="34" charset="0"/>
              </a:rPr>
              <a:t>Change</a:t>
            </a:r>
            <a:r>
              <a:rPr lang="en-US" sz="1800">
                <a:effectLst/>
                <a:ea typeface="Times New Roman" panose="02020603050405020304" pitchFamily="18" charset="0"/>
                <a:cs typeface="Aptos" panose="020B0004020202020204" pitchFamily="34" charset="0"/>
              </a:rPr>
              <a:t> in each area.  This helps you understand how our school earned funds and positions for FY26 in comparison to FY25, and how changes in each line impact our overall school budget. </a:t>
            </a:r>
            <a:endParaRPr lang="en-US"/>
          </a:p>
        </p:txBody>
      </p:sp>
      <p:sp>
        <p:nvSpPr>
          <p:cNvPr id="7" name="Flowchart: Terminator 6">
            <a:extLst>
              <a:ext uri="{FF2B5EF4-FFF2-40B4-BE49-F238E27FC236}">
                <a16:creationId xmlns:a16="http://schemas.microsoft.com/office/drawing/2014/main" id="{CF22F2BE-C8E5-B3C7-26CA-B24C9B626F2E}"/>
              </a:ext>
            </a:extLst>
          </p:cNvPr>
          <p:cNvSpPr/>
          <p:nvPr/>
        </p:nvSpPr>
        <p:spPr>
          <a:xfrm>
            <a:off x="9571383" y="1812315"/>
            <a:ext cx="1192695" cy="407882"/>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lowchart: Terminator 9">
            <a:extLst>
              <a:ext uri="{FF2B5EF4-FFF2-40B4-BE49-F238E27FC236}">
                <a16:creationId xmlns:a16="http://schemas.microsoft.com/office/drawing/2014/main" id="{61A7DBB9-ED77-82DC-DEC5-1AF755FCA603}"/>
              </a:ext>
            </a:extLst>
          </p:cNvPr>
          <p:cNvSpPr/>
          <p:nvPr/>
        </p:nvSpPr>
        <p:spPr>
          <a:xfrm>
            <a:off x="1088483" y="1812315"/>
            <a:ext cx="2867291" cy="407882"/>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lowchart: Terminator 12">
            <a:extLst>
              <a:ext uri="{FF2B5EF4-FFF2-40B4-BE49-F238E27FC236}">
                <a16:creationId xmlns:a16="http://schemas.microsoft.com/office/drawing/2014/main" id="{D7599528-1D33-0183-A1A3-172A570DFF61}"/>
              </a:ext>
            </a:extLst>
          </p:cNvPr>
          <p:cNvSpPr/>
          <p:nvPr/>
        </p:nvSpPr>
        <p:spPr>
          <a:xfrm>
            <a:off x="5018155" y="1822712"/>
            <a:ext cx="2764184" cy="407882"/>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1F85D6F-1A97-D117-0913-3ADFA60DFD05}"/>
              </a:ext>
            </a:extLst>
          </p:cNvPr>
          <p:cNvPicPr>
            <a:picLocks noChangeAspect="1"/>
          </p:cNvPicPr>
          <p:nvPr/>
        </p:nvPicPr>
        <p:blipFill>
          <a:blip r:embed="rId3"/>
          <a:stretch>
            <a:fillRect/>
          </a:stretch>
        </p:blipFill>
        <p:spPr>
          <a:xfrm>
            <a:off x="245097" y="1699511"/>
            <a:ext cx="11783505" cy="4936959"/>
          </a:xfrm>
          <a:prstGeom prst="rect">
            <a:avLst/>
          </a:prstGeom>
        </p:spPr>
      </p:pic>
    </p:spTree>
    <p:extLst>
      <p:ext uri="{BB962C8B-B14F-4D97-AF65-F5344CB8AC3E}">
        <p14:creationId xmlns:p14="http://schemas.microsoft.com/office/powerpoint/2010/main" val="244063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FE7E5-66C1-349C-3B37-41BBFD5F0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F1E69-3432-4486-746A-FB4CD4999E9C}"/>
              </a:ext>
            </a:extLst>
          </p:cNvPr>
          <p:cNvSpPr>
            <a:spLocks noGrp="1"/>
          </p:cNvSpPr>
          <p:nvPr>
            <p:ph type="title"/>
          </p:nvPr>
        </p:nvSpPr>
        <p:spPr>
          <a:xfrm>
            <a:off x="115446" y="0"/>
            <a:ext cx="10569630" cy="675861"/>
          </a:xfrm>
        </p:spPr>
        <p:txBody>
          <a:bodyPr/>
          <a:lstStyle/>
          <a:p>
            <a:r>
              <a:rPr lang="en-US" dirty="0"/>
              <a:t>(Sylvan Hills Additional Earnings</a:t>
            </a:r>
          </a:p>
        </p:txBody>
      </p:sp>
      <p:sp>
        <p:nvSpPr>
          <p:cNvPr id="4" name="Slide Number Placeholder 3">
            <a:extLst>
              <a:ext uri="{FF2B5EF4-FFF2-40B4-BE49-F238E27FC236}">
                <a16:creationId xmlns:a16="http://schemas.microsoft.com/office/drawing/2014/main" id="{8DDEC7C9-B515-F7B2-C290-C53EE7AD7A97}"/>
              </a:ext>
            </a:extLst>
          </p:cNvPr>
          <p:cNvSpPr>
            <a:spLocks noGrp="1"/>
          </p:cNvSpPr>
          <p:nvPr>
            <p:ph type="sldNum" sz="quarter" idx="12"/>
          </p:nvPr>
        </p:nvSpPr>
        <p:spPr/>
        <p:txBody>
          <a:bodyPr/>
          <a:lstStyle/>
          <a:p>
            <a:fld id="{AEC10A0C-BB77-FD4A-8FA4-D4334D01E3A4}" type="slidenum">
              <a:rPr lang="en-US" smtClean="0"/>
              <a:pPr/>
              <a:t>17</a:t>
            </a:fld>
            <a:endParaRPr lang="en-US"/>
          </a:p>
        </p:txBody>
      </p:sp>
      <p:pic>
        <p:nvPicPr>
          <p:cNvPr id="3" name="Picture 2">
            <a:extLst>
              <a:ext uri="{FF2B5EF4-FFF2-40B4-BE49-F238E27FC236}">
                <a16:creationId xmlns:a16="http://schemas.microsoft.com/office/drawing/2014/main" id="{B96F7E86-DCD2-6925-1DBC-6878F2FFA786}"/>
              </a:ext>
            </a:extLst>
          </p:cNvPr>
          <p:cNvPicPr>
            <a:picLocks noChangeAspect="1"/>
          </p:cNvPicPr>
          <p:nvPr/>
        </p:nvPicPr>
        <p:blipFill>
          <a:blip r:embed="rId2"/>
          <a:stretch>
            <a:fillRect/>
          </a:stretch>
        </p:blipFill>
        <p:spPr>
          <a:xfrm>
            <a:off x="122003" y="1107118"/>
            <a:ext cx="11520099" cy="4332148"/>
          </a:xfrm>
          <a:prstGeom prst="rect">
            <a:avLst/>
          </a:prstGeom>
        </p:spPr>
      </p:pic>
    </p:spTree>
    <p:extLst>
      <p:ext uri="{BB962C8B-B14F-4D97-AF65-F5344CB8AC3E}">
        <p14:creationId xmlns:p14="http://schemas.microsoft.com/office/powerpoint/2010/main" val="2601817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871E-88AF-DF10-1311-98C617AA3EB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D3CC83-1DB2-2358-C22B-45B1EAA3492C}"/>
              </a:ext>
            </a:extLst>
          </p:cNvPr>
          <p:cNvSpPr>
            <a:spLocks noGrp="1"/>
          </p:cNvSpPr>
          <p:nvPr>
            <p:ph type="title"/>
          </p:nvPr>
        </p:nvSpPr>
        <p:spPr>
          <a:xfrm>
            <a:off x="736896" y="121620"/>
            <a:ext cx="10718207" cy="600540"/>
          </a:xfrm>
        </p:spPr>
        <p:txBody>
          <a:bodyPr/>
          <a:lstStyle/>
          <a:p>
            <a:pPr algn="ctr"/>
            <a:r>
              <a:rPr lang="en-US"/>
              <a:t>Summary Tab Overview</a:t>
            </a:r>
          </a:p>
        </p:txBody>
      </p:sp>
      <p:graphicFrame>
        <p:nvGraphicFramePr>
          <p:cNvPr id="2" name="Table 1">
            <a:extLst>
              <a:ext uri="{FF2B5EF4-FFF2-40B4-BE49-F238E27FC236}">
                <a16:creationId xmlns:a16="http://schemas.microsoft.com/office/drawing/2014/main" id="{FB50BE05-D1CF-D7B3-7FFD-162537B69831}"/>
              </a:ext>
            </a:extLst>
          </p:cNvPr>
          <p:cNvGraphicFramePr>
            <a:graphicFrameLocks noGrp="1"/>
          </p:cNvGraphicFramePr>
          <p:nvPr>
            <p:extLst>
              <p:ext uri="{D42A27DB-BD31-4B8C-83A1-F6EECF244321}">
                <p14:modId xmlns:p14="http://schemas.microsoft.com/office/powerpoint/2010/main" val="1887333663"/>
              </p:ext>
            </p:extLst>
          </p:nvPr>
        </p:nvGraphicFramePr>
        <p:xfrm>
          <a:off x="299751" y="722160"/>
          <a:ext cx="7204293" cy="5539498"/>
        </p:xfrm>
        <a:graphic>
          <a:graphicData uri="http://schemas.openxmlformats.org/drawingml/2006/table">
            <a:tbl>
              <a:tblPr/>
              <a:tblGrid>
                <a:gridCol w="2425073">
                  <a:extLst>
                    <a:ext uri="{9D8B030D-6E8A-4147-A177-3AD203B41FA5}">
                      <a16:colId xmlns:a16="http://schemas.microsoft.com/office/drawing/2014/main" val="3849296698"/>
                    </a:ext>
                  </a:extLst>
                </a:gridCol>
                <a:gridCol w="585678">
                  <a:extLst>
                    <a:ext uri="{9D8B030D-6E8A-4147-A177-3AD203B41FA5}">
                      <a16:colId xmlns:a16="http://schemas.microsoft.com/office/drawing/2014/main" val="1077783019"/>
                    </a:ext>
                  </a:extLst>
                </a:gridCol>
                <a:gridCol w="613130">
                  <a:extLst>
                    <a:ext uri="{9D8B030D-6E8A-4147-A177-3AD203B41FA5}">
                      <a16:colId xmlns:a16="http://schemas.microsoft.com/office/drawing/2014/main" val="3719666683"/>
                    </a:ext>
                  </a:extLst>
                </a:gridCol>
                <a:gridCol w="823609">
                  <a:extLst>
                    <a:ext uri="{9D8B030D-6E8A-4147-A177-3AD203B41FA5}">
                      <a16:colId xmlns:a16="http://schemas.microsoft.com/office/drawing/2014/main" val="2019260614"/>
                    </a:ext>
                  </a:extLst>
                </a:gridCol>
                <a:gridCol w="844199">
                  <a:extLst>
                    <a:ext uri="{9D8B030D-6E8A-4147-A177-3AD203B41FA5}">
                      <a16:colId xmlns:a16="http://schemas.microsoft.com/office/drawing/2014/main" val="689053540"/>
                    </a:ext>
                  </a:extLst>
                </a:gridCol>
                <a:gridCol w="1912604">
                  <a:extLst>
                    <a:ext uri="{9D8B030D-6E8A-4147-A177-3AD203B41FA5}">
                      <a16:colId xmlns:a16="http://schemas.microsoft.com/office/drawing/2014/main" val="1342250569"/>
                    </a:ext>
                  </a:extLst>
                </a:gridCol>
              </a:tblGrid>
              <a:tr h="347364">
                <a:tc>
                  <a:txBody>
                    <a:bodyPr/>
                    <a:lstStyle/>
                    <a:p>
                      <a:pPr algn="ctr" fontAlgn="b"/>
                      <a:r>
                        <a:rPr lang="en-US" sz="1000" b="1" i="0" u="none" strike="noStrike">
                          <a:solidFill>
                            <a:srgbClr val="000000"/>
                          </a:solidFill>
                          <a:effectLst/>
                          <a:latin typeface="Calibri"/>
                        </a:rPr>
                        <a:t>Position Title</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Earned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Funded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Staffed</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Dif</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Comments</a:t>
                      </a:r>
                    </a:p>
                  </a:txBody>
                  <a:tcPr marL="0" marR="0" marT="0" marB="0" anchor="b">
                    <a:lnL>
                      <a:noFill/>
                    </a:lnL>
                    <a:lnR>
                      <a:noFill/>
                    </a:lnR>
                    <a:lnT>
                      <a:noFill/>
                    </a:lnT>
                    <a:lnB>
                      <a:noFill/>
                    </a:lnB>
                    <a:noFill/>
                  </a:tcPr>
                </a:tc>
                <a:extLst>
                  <a:ext uri="{0D108BD9-81ED-4DB2-BD59-A6C34878D82A}">
                    <a16:rowId xmlns:a16="http://schemas.microsoft.com/office/drawing/2014/main" val="2299039323"/>
                  </a:ext>
                </a:extLst>
              </a:tr>
              <a:tr h="236838">
                <a:tc>
                  <a:txBody>
                    <a:bodyPr/>
                    <a:lstStyle/>
                    <a:p>
                      <a:pPr algn="l" fontAlgn="t"/>
                      <a:r>
                        <a:rPr lang="en-US" sz="1300" b="1" i="0" u="none" strike="noStrike">
                          <a:solidFill>
                            <a:srgbClr val="FFFFFF"/>
                          </a:solidFill>
                          <a:effectLst/>
                          <a:latin typeface="Calibri"/>
                        </a:rPr>
                        <a:t>Teachers</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608030"/>
                  </a:ext>
                </a:extLst>
              </a:tr>
              <a:tr h="291488">
                <a:tc>
                  <a:txBody>
                    <a:bodyPr/>
                    <a:lstStyle/>
                    <a:p>
                      <a:pPr algn="l" fontAlgn="b"/>
                      <a:r>
                        <a:rPr lang="en-US" sz="900" b="1" i="0" u="none" strike="noStrike">
                          <a:effectLst/>
                          <a:latin typeface="Arial"/>
                        </a:rPr>
                        <a:t>Middle School Core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BDD7EE"/>
                      </a:bgClr>
                    </a:pattFill>
                  </a:tcPr>
                </a:tc>
                <a:tc>
                  <a:txBody>
                    <a:bodyPr/>
                    <a:lstStyle/>
                    <a:p>
                      <a:pPr algn="l" fontAlgn="b"/>
                      <a:r>
                        <a:rPr lang="en-US" sz="900" b="1" i="0" u="none" strike="noStrike">
                          <a:effectLst/>
                          <a:latin typeface="Arial"/>
                        </a:rPr>
                        <a:t>            49.50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(49.50)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49774177"/>
                  </a:ext>
                </a:extLst>
              </a:tr>
              <a:tr h="291488">
                <a:tc>
                  <a:txBody>
                    <a:bodyPr/>
                    <a:lstStyle/>
                    <a:p>
                      <a:pPr algn="l" fontAlgn="b"/>
                      <a:r>
                        <a:rPr lang="en-US" sz="900" b="1" i="0" u="none" strike="noStrike">
                          <a:effectLst/>
                          <a:latin typeface="Arial"/>
                        </a:rPr>
                        <a:t>Middle Electives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1" i="0" u="none" strike="noStrike">
                        <a:effectLst/>
                        <a:latin typeface="Arial"/>
                      </a:endParaRPr>
                    </a:p>
                  </a:txBody>
                  <a:tcPr marL="0" marR="0" marT="0" marB="0" anchor="b">
                    <a:lnL>
                      <a:noFill/>
                    </a:lnL>
                    <a:lnR>
                      <a:noFill/>
                    </a:lnR>
                    <a:lnT>
                      <a:noFill/>
                    </a:lnT>
                    <a:lnB>
                      <a:noFill/>
                    </a:lnB>
                    <a:pattFill prst="upDiag">
                      <a:fgClr>
                        <a:srgbClr val="8EA9DB"/>
                      </a:fgClr>
                      <a:bgClr>
                        <a:srgbClr val="BDD7EE"/>
                      </a:bgClr>
                    </a:pattFill>
                  </a:tcPr>
                </a:tc>
                <a:tc>
                  <a:txBody>
                    <a:bodyPr/>
                    <a:lstStyle/>
                    <a:p>
                      <a:pPr algn="l" fontAlgn="b"/>
                      <a:r>
                        <a:rPr lang="en-US" sz="900" b="1" i="0" u="none" strike="noStrike">
                          <a:effectLst/>
                          <a:latin typeface="Arial"/>
                        </a:rPr>
                        <a:t>            19.00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(19.00)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05183689"/>
                  </a:ext>
                </a:extLst>
              </a:tr>
              <a:tr h="291488">
                <a:tc>
                  <a:txBody>
                    <a:bodyPr/>
                    <a:lstStyle/>
                    <a:p>
                      <a:pPr algn="l" fontAlgn="b"/>
                      <a:r>
                        <a:rPr lang="en-US" sz="900" b="0" i="0" u="none" strike="noStrike">
                          <a:effectLst/>
                          <a:latin typeface="Arial"/>
                        </a:rPr>
                        <a:t>Teacher Math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31945960"/>
                  </a:ext>
                </a:extLst>
              </a:tr>
              <a:tr h="291488">
                <a:tc>
                  <a:txBody>
                    <a:bodyPr/>
                    <a:lstStyle/>
                    <a:p>
                      <a:pPr algn="l" fontAlgn="b"/>
                      <a:r>
                        <a:rPr lang="en-US" sz="900" b="0" i="0" u="none" strike="noStrike">
                          <a:effectLst/>
                          <a:latin typeface="Arial"/>
                        </a:rPr>
                        <a:t>Teacher Science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20333119"/>
                  </a:ext>
                </a:extLst>
              </a:tr>
              <a:tr h="291488">
                <a:tc>
                  <a:txBody>
                    <a:bodyPr/>
                    <a:lstStyle/>
                    <a:p>
                      <a:pPr algn="l" fontAlgn="b"/>
                      <a:r>
                        <a:rPr lang="en-US" sz="900" b="0" i="0" u="none" strike="noStrike">
                          <a:effectLst/>
                          <a:latin typeface="Arial"/>
                        </a:rPr>
                        <a:t>Teacher Social Studies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41580826"/>
                  </a:ext>
                </a:extLst>
              </a:tr>
              <a:tr h="291488">
                <a:tc>
                  <a:txBody>
                    <a:bodyPr/>
                    <a:lstStyle/>
                    <a:p>
                      <a:pPr algn="l" fontAlgn="b"/>
                      <a:r>
                        <a:rPr lang="en-US" sz="900" b="0" i="0" u="none" strike="noStrike">
                          <a:effectLst/>
                          <a:latin typeface="Arial"/>
                        </a:rPr>
                        <a:t>Teacher ELA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0686954"/>
                  </a:ext>
                </a:extLst>
              </a:tr>
              <a:tr h="291488">
                <a:tc>
                  <a:txBody>
                    <a:bodyPr/>
                    <a:lstStyle/>
                    <a:p>
                      <a:pPr algn="l" fontAlgn="b"/>
                      <a:r>
                        <a:rPr lang="en-US" sz="900" b="0" i="0" u="none" strike="noStrike">
                          <a:effectLst/>
                          <a:latin typeface="Arial"/>
                        </a:rPr>
                        <a:t>Teacher Art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15526107"/>
                  </a:ext>
                </a:extLst>
              </a:tr>
              <a:tr h="291488">
                <a:tc>
                  <a:txBody>
                    <a:bodyPr/>
                    <a:lstStyle/>
                    <a:p>
                      <a:pPr algn="l" fontAlgn="b"/>
                      <a:r>
                        <a:rPr lang="en-US" sz="900" b="0" i="0" u="none" strike="noStrike">
                          <a:effectLst/>
                          <a:latin typeface="Arial"/>
                        </a:rPr>
                        <a:t>Teacher Band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0036414"/>
                  </a:ext>
                </a:extLst>
              </a:tr>
              <a:tr h="291488">
                <a:tc>
                  <a:txBody>
                    <a:bodyPr/>
                    <a:lstStyle/>
                    <a:p>
                      <a:pPr algn="l" fontAlgn="b"/>
                      <a:r>
                        <a:rPr lang="en-US" sz="900" b="0" i="0" u="none" strike="noStrike">
                          <a:effectLst/>
                          <a:latin typeface="Arial"/>
                        </a:rPr>
                        <a:t>Teacher Music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09817513"/>
                  </a:ext>
                </a:extLst>
              </a:tr>
              <a:tr h="291488">
                <a:tc>
                  <a:txBody>
                    <a:bodyPr/>
                    <a:lstStyle/>
                    <a:p>
                      <a:pPr algn="l" fontAlgn="b"/>
                      <a:r>
                        <a:rPr lang="en-US" sz="900" b="0" i="0" u="none" strike="noStrike">
                          <a:effectLst/>
                          <a:latin typeface="Arial"/>
                        </a:rPr>
                        <a:t>Teacher Orchestra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99329978"/>
                  </a:ext>
                </a:extLst>
              </a:tr>
              <a:tr h="291488">
                <a:tc>
                  <a:txBody>
                    <a:bodyPr/>
                    <a:lstStyle/>
                    <a:p>
                      <a:pPr algn="l" fontAlgn="b"/>
                      <a:r>
                        <a:rPr lang="en-US" sz="900" b="0" i="0" u="none" strike="noStrike">
                          <a:effectLst/>
                          <a:latin typeface="Arial"/>
                        </a:rPr>
                        <a:t>Teacher Physical Ed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23078089"/>
                  </a:ext>
                </a:extLst>
              </a:tr>
              <a:tr h="291488">
                <a:tc>
                  <a:txBody>
                    <a:bodyPr/>
                    <a:lstStyle/>
                    <a:p>
                      <a:pPr algn="l" fontAlgn="b"/>
                      <a:r>
                        <a:rPr lang="en-US" sz="900" b="0" i="0" u="none" strike="noStrike">
                          <a:effectLst/>
                          <a:latin typeface="Arial"/>
                        </a:rPr>
                        <a:t>Teacher Performing Arts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54511642"/>
                  </a:ext>
                </a:extLst>
              </a:tr>
              <a:tr h="291488">
                <a:tc>
                  <a:txBody>
                    <a:bodyPr/>
                    <a:lstStyle/>
                    <a:p>
                      <a:pPr algn="l" fontAlgn="b"/>
                      <a:r>
                        <a:rPr lang="en-US" sz="900" b="0" i="0" u="none" strike="noStrike">
                          <a:effectLst/>
                          <a:latin typeface="Arial"/>
                        </a:rPr>
                        <a:t>Teacher World Language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183442037"/>
                  </a:ext>
                </a:extLst>
              </a:tr>
              <a:tr h="291488">
                <a:tc>
                  <a:txBody>
                    <a:bodyPr/>
                    <a:lstStyle/>
                    <a:p>
                      <a:pPr algn="l" fontAlgn="b"/>
                      <a:r>
                        <a:rPr lang="en-US" sz="900" b="0" i="0" u="none" strike="noStrike">
                          <a:effectLst/>
                          <a:latin typeface="Arial"/>
                        </a:rPr>
                        <a:t>Teacher Gifted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r>
                        <a:rPr lang="en-US" sz="900" b="0" i="0" u="none" strike="noStrike">
                          <a:effectLst/>
                          <a:latin typeface="Arial"/>
                        </a:rPr>
                        <a:t>            13.00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60864203"/>
                  </a:ext>
                </a:extLst>
              </a:tr>
              <a:tr h="291488">
                <a:tc>
                  <a:txBody>
                    <a:bodyPr/>
                    <a:lstStyle/>
                    <a:p>
                      <a:pPr algn="l" fontAlgn="b"/>
                      <a:r>
                        <a:rPr lang="en-US" sz="900" b="0" i="0" u="none" strike="noStrike">
                          <a:effectLst/>
                          <a:latin typeface="Arial"/>
                        </a:rPr>
                        <a:t>Teacher Social Emotional Learning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010834"/>
                  </a:ext>
                </a:extLst>
              </a:tr>
              <a:tr h="291488">
                <a:tc>
                  <a:txBody>
                    <a:bodyPr/>
                    <a:lstStyle/>
                    <a:p>
                      <a:pPr algn="l" fontAlgn="b"/>
                      <a:r>
                        <a:rPr lang="en-US" sz="900" b="1" i="0" u="none" strike="noStrike">
                          <a:effectLst/>
                          <a:latin typeface="Arial"/>
                        </a:rPr>
                        <a:t>EIP TEACHERS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900" b="1" i="0" u="none" strike="noStrike">
                          <a:effectLst/>
                          <a:latin typeface="Arial"/>
                        </a:rPr>
                        <a:t>             3.50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1.50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41321253"/>
                  </a:ext>
                </a:extLst>
              </a:tr>
              <a:tr h="291488">
                <a:tc>
                  <a:txBody>
                    <a:bodyPr/>
                    <a:lstStyle/>
                    <a:p>
                      <a:pPr algn="l" fontAlgn="b"/>
                      <a:r>
                        <a:rPr lang="en-US" sz="900" b="0" i="0" u="none" strike="noStrike">
                          <a:effectLst/>
                          <a:latin typeface="Arial"/>
                        </a:rPr>
                        <a:t>Teacher REP 6-12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69440323"/>
                  </a:ext>
                </a:extLst>
              </a:tr>
            </a:tbl>
          </a:graphicData>
        </a:graphic>
      </p:graphicFrame>
      <p:sp>
        <p:nvSpPr>
          <p:cNvPr id="7" name="Flowchart: Terminator 6">
            <a:extLst>
              <a:ext uri="{FF2B5EF4-FFF2-40B4-BE49-F238E27FC236}">
                <a16:creationId xmlns:a16="http://schemas.microsoft.com/office/drawing/2014/main" id="{A5C06F02-69DC-C693-07D4-E04D78DC589C}"/>
              </a:ext>
            </a:extLst>
          </p:cNvPr>
          <p:cNvSpPr/>
          <p:nvPr/>
        </p:nvSpPr>
        <p:spPr>
          <a:xfrm>
            <a:off x="2802836" y="88401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lowchart: Terminator 7">
            <a:extLst>
              <a:ext uri="{FF2B5EF4-FFF2-40B4-BE49-F238E27FC236}">
                <a16:creationId xmlns:a16="http://schemas.microsoft.com/office/drawing/2014/main" id="{D44347FC-0F1B-7757-AEA9-B992657002A6}"/>
              </a:ext>
            </a:extLst>
          </p:cNvPr>
          <p:cNvSpPr/>
          <p:nvPr/>
        </p:nvSpPr>
        <p:spPr>
          <a:xfrm>
            <a:off x="3404941" y="884012"/>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Terminator 10">
            <a:extLst>
              <a:ext uri="{FF2B5EF4-FFF2-40B4-BE49-F238E27FC236}">
                <a16:creationId xmlns:a16="http://schemas.microsoft.com/office/drawing/2014/main" id="{ADE3B388-53B4-D51C-E165-0661DCFA6814}"/>
              </a:ext>
            </a:extLst>
          </p:cNvPr>
          <p:cNvSpPr/>
          <p:nvPr/>
        </p:nvSpPr>
        <p:spPr>
          <a:xfrm>
            <a:off x="4114190" y="897262"/>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lowchart: Terminator 12">
            <a:extLst>
              <a:ext uri="{FF2B5EF4-FFF2-40B4-BE49-F238E27FC236}">
                <a16:creationId xmlns:a16="http://schemas.microsoft.com/office/drawing/2014/main" id="{82D21DCC-2EB9-2745-8D11-48BC27C184D7}"/>
              </a:ext>
            </a:extLst>
          </p:cNvPr>
          <p:cNvSpPr/>
          <p:nvPr/>
        </p:nvSpPr>
        <p:spPr>
          <a:xfrm>
            <a:off x="4881336" y="884011"/>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lowchart: Terminator 13">
            <a:extLst>
              <a:ext uri="{FF2B5EF4-FFF2-40B4-BE49-F238E27FC236}">
                <a16:creationId xmlns:a16="http://schemas.microsoft.com/office/drawing/2014/main" id="{A3355D1B-0609-F793-FFFE-9C043F0014BE}"/>
              </a:ext>
            </a:extLst>
          </p:cNvPr>
          <p:cNvSpPr/>
          <p:nvPr/>
        </p:nvSpPr>
        <p:spPr>
          <a:xfrm>
            <a:off x="6095999" y="884012"/>
            <a:ext cx="911088"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14">
            <a:extLst>
              <a:ext uri="{FF2B5EF4-FFF2-40B4-BE49-F238E27FC236}">
                <a16:creationId xmlns:a16="http://schemas.microsoft.com/office/drawing/2014/main" id="{B58CB94A-AF9E-F58D-C669-0A3BDF4BF643}"/>
              </a:ext>
            </a:extLst>
          </p:cNvPr>
          <p:cNvSpPr txBox="1"/>
          <p:nvPr/>
        </p:nvSpPr>
        <p:spPr>
          <a:xfrm>
            <a:off x="7542530" y="901606"/>
            <a:ext cx="4381421" cy="5524589"/>
          </a:xfrm>
          <a:prstGeom prst="rect">
            <a:avLst/>
          </a:prstGeom>
          <a:noFill/>
        </p:spPr>
        <p:txBody>
          <a:bodyPr wrap="square" lIns="91440" tIns="45720" rIns="91440" bIns="45720" rtlCol="0" anchor="t">
            <a:spAutoFit/>
          </a:bodyPr>
          <a:lstStyle/>
          <a:p>
            <a:pPr>
              <a:spcAft>
                <a:spcPts val="600"/>
              </a:spcAft>
            </a:pPr>
            <a:r>
              <a:rPr lang="en-US" sz="1700"/>
              <a:t>The Summary Tab provides a summary of the staff in our school. The columns show how many positions are:</a:t>
            </a:r>
          </a:p>
          <a:p>
            <a:pPr marL="285750" indent="-285750">
              <a:spcAft>
                <a:spcPts val="600"/>
              </a:spcAft>
              <a:buFont typeface="Arial" panose="020B0604020202020204" pitchFamily="34" charset="0"/>
              <a:buChar char="•"/>
            </a:pPr>
            <a:r>
              <a:rPr lang="en-US" sz="1600" b="1" u="sng">
                <a:solidFill>
                  <a:schemeClr val="accent4"/>
                </a:solidFill>
              </a:rPr>
              <a:t>Earned</a:t>
            </a:r>
            <a:r>
              <a:rPr lang="en-US" sz="1600"/>
              <a:t> – positions allocated by district departments. There is no school-level flexibility with these positions. </a:t>
            </a:r>
            <a:endParaRPr lang="en-US" sz="1600">
              <a:solidFill>
                <a:srgbClr val="000000"/>
              </a:solidFill>
            </a:endParaRPr>
          </a:p>
          <a:p>
            <a:pPr marL="285750" indent="-285750">
              <a:spcAft>
                <a:spcPts val="600"/>
              </a:spcAft>
              <a:buFont typeface="Arial" panose="020B0604020202020204" pitchFamily="34" charset="0"/>
              <a:buChar char="•"/>
            </a:pPr>
            <a:r>
              <a:rPr lang="en-US" sz="1600" b="1" u="sng">
                <a:solidFill>
                  <a:schemeClr val="accent4"/>
                </a:solidFill>
              </a:rPr>
              <a:t>Funded</a:t>
            </a:r>
            <a:r>
              <a:rPr lang="en-US" sz="1600"/>
              <a:t> – District’s recommended staffing for positions where there is school-level flexibility with staffing the position.</a:t>
            </a:r>
            <a:endParaRPr lang="en-US" sz="1600">
              <a:solidFill>
                <a:srgbClr val="000000"/>
              </a:solidFill>
            </a:endParaRPr>
          </a:p>
          <a:p>
            <a:pPr marL="285750" indent="-285750">
              <a:spcAft>
                <a:spcPts val="600"/>
              </a:spcAft>
              <a:buFont typeface="Arial" panose="020B0604020202020204" pitchFamily="34" charset="0"/>
              <a:buChar char="•"/>
            </a:pPr>
            <a:r>
              <a:rPr lang="en-US" sz="1600" b="1" u="sng">
                <a:solidFill>
                  <a:schemeClr val="accent4"/>
                </a:solidFill>
              </a:rPr>
              <a:t>Staffed</a:t>
            </a:r>
            <a:r>
              <a:rPr lang="en-US" sz="1600"/>
              <a:t> – This shows how the position is currently staffed at the school.</a:t>
            </a:r>
            <a:endParaRPr lang="en-US" sz="1600">
              <a:solidFill>
                <a:srgbClr val="000000"/>
              </a:solidFill>
              <a:cs typeface="Sabon Next LT"/>
            </a:endParaRPr>
          </a:p>
          <a:p>
            <a:pPr marL="285750" indent="-285750">
              <a:spcAft>
                <a:spcPts val="600"/>
              </a:spcAft>
              <a:buFont typeface="Arial" panose="020B0604020202020204" pitchFamily="34" charset="0"/>
              <a:buChar char="•"/>
            </a:pPr>
            <a:r>
              <a:rPr lang="en-US" sz="1600" b="1" u="sng">
                <a:solidFill>
                  <a:schemeClr val="accent4"/>
                </a:solidFill>
                <a:cs typeface="Sabon Next LT"/>
              </a:rPr>
              <a:t>Difference</a:t>
            </a:r>
            <a:r>
              <a:rPr lang="en-US" sz="1600">
                <a:cs typeface="Sabon Next LT"/>
              </a:rPr>
              <a:t>—This shows the difference between the recommendation in the Funded column and the Staffed Column.</a:t>
            </a:r>
            <a:endParaRPr lang="en-US" sz="1600">
              <a:solidFill>
                <a:srgbClr val="000000"/>
              </a:solidFill>
              <a:cs typeface="Sabon Next LT"/>
            </a:endParaRPr>
          </a:p>
          <a:p>
            <a:pPr marL="285750" indent="-285750">
              <a:spcAft>
                <a:spcPts val="600"/>
              </a:spcAft>
              <a:buFont typeface="Arial" panose="020B0604020202020204" pitchFamily="34" charset="0"/>
              <a:buChar char="•"/>
            </a:pPr>
            <a:r>
              <a:rPr lang="en-US" sz="1600" b="1" u="sng">
                <a:solidFill>
                  <a:schemeClr val="accent4"/>
                </a:solidFill>
                <a:cs typeface="Sabon Next LT"/>
              </a:rPr>
              <a:t>Comments:</a:t>
            </a:r>
            <a:r>
              <a:rPr lang="en-US" sz="1600">
                <a:cs typeface="Sabon Next LT"/>
              </a:rPr>
              <a:t> The principal must provide comments if there is a difference in what is Funded and Staffed. </a:t>
            </a:r>
            <a:r>
              <a:rPr lang="en-US" sz="1600" u="sng">
                <a:cs typeface="Sabon Next LT"/>
              </a:rPr>
              <a:t>Principals and GO Teams will discuss the rationale provided for the Comments section. </a:t>
            </a:r>
            <a:endParaRPr lang="en-US" sz="1600"/>
          </a:p>
          <a:p>
            <a:pPr marL="111125" indent="-111125">
              <a:buFont typeface="Calibri" panose="020B0604020202020204" pitchFamily="34" charset="0"/>
              <a:buChar char="-"/>
            </a:pPr>
            <a:endParaRPr lang="en-US" sz="1600">
              <a:cs typeface="Sabon Next LT"/>
            </a:endParaRPr>
          </a:p>
        </p:txBody>
      </p:sp>
    </p:spTree>
    <p:extLst>
      <p:ext uri="{BB962C8B-B14F-4D97-AF65-F5344CB8AC3E}">
        <p14:creationId xmlns:p14="http://schemas.microsoft.com/office/powerpoint/2010/main" val="227616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3EB2C-377D-B2B9-FFA0-6FA54414C40E}"/>
              </a:ext>
            </a:extLst>
          </p:cNvPr>
          <p:cNvSpPr>
            <a:spLocks noGrp="1"/>
          </p:cNvSpPr>
          <p:nvPr>
            <p:ph type="sldNum" sz="quarter" idx="12"/>
          </p:nvPr>
        </p:nvSpPr>
        <p:spPr/>
        <p:txBody>
          <a:bodyPr/>
          <a:lstStyle/>
          <a:p>
            <a:fld id="{AEC10A0C-BB77-FD4A-8FA4-D4334D01E3A4}" type="slidenum">
              <a:rPr lang="en-US" smtClean="0"/>
              <a:pPr/>
              <a:t>19</a:t>
            </a:fld>
            <a:endParaRPr lang="en-US"/>
          </a:p>
        </p:txBody>
      </p:sp>
      <p:pic>
        <p:nvPicPr>
          <p:cNvPr id="3" name="Picture 2">
            <a:extLst>
              <a:ext uri="{FF2B5EF4-FFF2-40B4-BE49-F238E27FC236}">
                <a16:creationId xmlns:a16="http://schemas.microsoft.com/office/drawing/2014/main" id="{FFFDAC39-5E46-B595-C945-114382FA8A62}"/>
              </a:ext>
            </a:extLst>
          </p:cNvPr>
          <p:cNvPicPr>
            <a:picLocks noChangeAspect="1"/>
          </p:cNvPicPr>
          <p:nvPr/>
        </p:nvPicPr>
        <p:blipFill>
          <a:blip r:embed="rId2"/>
          <a:stretch>
            <a:fillRect/>
          </a:stretch>
        </p:blipFill>
        <p:spPr>
          <a:xfrm>
            <a:off x="580798" y="405353"/>
            <a:ext cx="11108439" cy="5918611"/>
          </a:xfrm>
          <a:prstGeom prst="rect">
            <a:avLst/>
          </a:prstGeom>
        </p:spPr>
      </p:pic>
    </p:spTree>
    <p:extLst>
      <p:ext uri="{BB962C8B-B14F-4D97-AF65-F5344CB8AC3E}">
        <p14:creationId xmlns:p14="http://schemas.microsoft.com/office/powerpoint/2010/main" val="249503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10775442" y="612648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D96A81-16AC-B782-DD21-2B362854067A}"/>
              </a:ext>
            </a:extLst>
          </p:cNvPr>
          <p:cNvPicPr>
            <a:picLocks noChangeAspect="1"/>
          </p:cNvPicPr>
          <p:nvPr/>
        </p:nvPicPr>
        <p:blipFill>
          <a:blip r:embed="rId2"/>
          <a:stretch>
            <a:fillRect/>
          </a:stretch>
        </p:blipFill>
        <p:spPr>
          <a:xfrm>
            <a:off x="812276" y="342343"/>
            <a:ext cx="10567447" cy="5630369"/>
          </a:xfrm>
          <a:prstGeom prst="rect">
            <a:avLst/>
          </a:prstGeom>
        </p:spPr>
      </p:pic>
    </p:spTree>
    <p:extLst>
      <p:ext uri="{BB962C8B-B14F-4D97-AF65-F5344CB8AC3E}">
        <p14:creationId xmlns:p14="http://schemas.microsoft.com/office/powerpoint/2010/main" val="122524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ED2E7A-6A9F-C193-430C-60957E51754B}"/>
              </a:ext>
            </a:extLst>
          </p:cNvPr>
          <p:cNvPicPr>
            <a:picLocks noChangeAspect="1"/>
          </p:cNvPicPr>
          <p:nvPr/>
        </p:nvPicPr>
        <p:blipFill>
          <a:blip r:embed="rId2"/>
          <a:stretch>
            <a:fillRect/>
          </a:stretch>
        </p:blipFill>
        <p:spPr>
          <a:xfrm>
            <a:off x="754144" y="273115"/>
            <a:ext cx="10916240" cy="5816206"/>
          </a:xfrm>
          <a:prstGeom prst="rect">
            <a:avLst/>
          </a:prstGeom>
        </p:spPr>
      </p:pic>
    </p:spTree>
    <p:extLst>
      <p:ext uri="{BB962C8B-B14F-4D97-AF65-F5344CB8AC3E}">
        <p14:creationId xmlns:p14="http://schemas.microsoft.com/office/powerpoint/2010/main" val="105615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555B-25A1-3A64-37F0-DCA5434032E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2510123-0514-10DC-D600-FF256DEC3460}"/>
              </a:ext>
            </a:extLst>
          </p:cNvPr>
          <p:cNvSpPr>
            <a:spLocks noGrp="1"/>
          </p:cNvSpPr>
          <p:nvPr>
            <p:ph type="title"/>
          </p:nvPr>
        </p:nvSpPr>
        <p:spPr>
          <a:xfrm>
            <a:off x="736896" y="121620"/>
            <a:ext cx="10718207" cy="600540"/>
          </a:xfrm>
        </p:spPr>
        <p:txBody>
          <a:bodyPr/>
          <a:lstStyle/>
          <a:p>
            <a:pPr algn="ctr"/>
            <a:r>
              <a:rPr lang="en-US"/>
              <a:t>(slide 32) Non-Staffing Tab Overview</a:t>
            </a:r>
          </a:p>
        </p:txBody>
      </p:sp>
      <p:sp>
        <p:nvSpPr>
          <p:cNvPr id="2" name="Flowchart: Terminator 1">
            <a:extLst>
              <a:ext uri="{FF2B5EF4-FFF2-40B4-BE49-F238E27FC236}">
                <a16:creationId xmlns:a16="http://schemas.microsoft.com/office/drawing/2014/main" id="{BEA5FDAE-9E56-8C69-B108-3DAA502175B7}"/>
              </a:ext>
            </a:extLst>
          </p:cNvPr>
          <p:cNvSpPr/>
          <p:nvPr/>
        </p:nvSpPr>
        <p:spPr>
          <a:xfrm>
            <a:off x="2556885" y="114547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Flowchart: Terminator 2">
            <a:extLst>
              <a:ext uri="{FF2B5EF4-FFF2-40B4-BE49-F238E27FC236}">
                <a16:creationId xmlns:a16="http://schemas.microsoft.com/office/drawing/2014/main" id="{A2E61C6C-613D-93EA-AC5A-D32E948295B9}"/>
              </a:ext>
            </a:extLst>
          </p:cNvPr>
          <p:cNvSpPr/>
          <p:nvPr/>
        </p:nvSpPr>
        <p:spPr>
          <a:xfrm>
            <a:off x="3096124" y="1155890"/>
            <a:ext cx="805073"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lowchart: Terminator 4">
            <a:extLst>
              <a:ext uri="{FF2B5EF4-FFF2-40B4-BE49-F238E27FC236}">
                <a16:creationId xmlns:a16="http://schemas.microsoft.com/office/drawing/2014/main" id="{7F4F4F9B-00D3-A242-DE54-AEEB99EB61B9}"/>
              </a:ext>
            </a:extLst>
          </p:cNvPr>
          <p:cNvSpPr/>
          <p:nvPr/>
        </p:nvSpPr>
        <p:spPr>
          <a:xfrm>
            <a:off x="4005469" y="1147684"/>
            <a:ext cx="392683" cy="217497"/>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lowchart: Terminator 6">
            <a:extLst>
              <a:ext uri="{FF2B5EF4-FFF2-40B4-BE49-F238E27FC236}">
                <a16:creationId xmlns:a16="http://schemas.microsoft.com/office/drawing/2014/main" id="{FE97F71F-D794-81A2-AFA0-A578BFAAB9E3}"/>
              </a:ext>
            </a:extLst>
          </p:cNvPr>
          <p:cNvSpPr/>
          <p:nvPr/>
        </p:nvSpPr>
        <p:spPr>
          <a:xfrm>
            <a:off x="5307497" y="1160936"/>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0069C2F9-7FEA-8CE4-7C78-C89633F920A2}"/>
              </a:ext>
            </a:extLst>
          </p:cNvPr>
          <p:cNvSpPr txBox="1"/>
          <p:nvPr/>
        </p:nvSpPr>
        <p:spPr>
          <a:xfrm>
            <a:off x="7018195" y="1155979"/>
            <a:ext cx="4596599" cy="5432256"/>
          </a:xfrm>
          <a:prstGeom prst="rect">
            <a:avLst/>
          </a:prstGeom>
          <a:noFill/>
        </p:spPr>
        <p:txBody>
          <a:bodyPr wrap="square" lIns="91440" tIns="45720" rIns="91440" bIns="45720" anchor="t">
            <a:spAutoFit/>
          </a:bodyPr>
          <a:lstStyle/>
          <a:p>
            <a:pPr>
              <a:spcAft>
                <a:spcPts val="600"/>
              </a:spcAft>
            </a:pPr>
            <a:r>
              <a:rPr lang="en-US">
                <a:latin typeface="Calibri"/>
                <a:ea typeface="Times New Roman" panose="02020603050405020304" pitchFamily="18" charset="0"/>
                <a:cs typeface="Aptos" panose="020B0004020202020204" pitchFamily="34" charset="0"/>
              </a:rPr>
              <a:t>The </a:t>
            </a:r>
            <a:r>
              <a:rPr lang="en-US" b="1" u="sng">
                <a:latin typeface="Calibri"/>
                <a:ea typeface="Times New Roman" panose="02020603050405020304" pitchFamily="18" charset="0"/>
                <a:cs typeface="Aptos" panose="020B0004020202020204" pitchFamily="34" charset="0"/>
              </a:rPr>
              <a:t>Non-Staffing Tab</a:t>
            </a:r>
            <a:r>
              <a:rPr lang="en-US">
                <a:latin typeface="Calibri"/>
                <a:ea typeface="Times New Roman" panose="02020603050405020304" pitchFamily="18" charset="0"/>
                <a:cs typeface="Aptos" panose="020B0004020202020204" pitchFamily="34" charset="0"/>
              </a:rPr>
              <a:t> shows how funds are allocated for non-staff items in the school. There is school-level flexibility for most of these items. The tab has columns for: </a:t>
            </a:r>
          </a:p>
          <a:p>
            <a:pPr marL="285750" indent="-285750">
              <a:spcAft>
                <a:spcPts val="600"/>
              </a:spcAft>
              <a:buClr>
                <a:schemeClr val="accent4"/>
              </a:buClr>
              <a:buFont typeface="Arial"/>
              <a:buChar char="•"/>
            </a:pPr>
            <a:r>
              <a:rPr lang="en-US">
                <a:latin typeface="Calibri"/>
                <a:ea typeface="Times New Roman" panose="02020603050405020304" pitchFamily="18" charset="0"/>
                <a:cs typeface="Aptos" panose="020B0004020202020204" pitchFamily="34" charset="0"/>
              </a:rPr>
              <a:t> </a:t>
            </a:r>
            <a:r>
              <a:rPr lang="en-US" b="1" u="sng">
                <a:solidFill>
                  <a:schemeClr val="accent4"/>
                </a:solidFill>
                <a:latin typeface="Calibri"/>
                <a:ea typeface="Times New Roman" panose="02020603050405020304" pitchFamily="18" charset="0"/>
                <a:cs typeface="Aptos" panose="020B0004020202020204" pitchFamily="34" charset="0"/>
              </a:rPr>
              <a:t>Recommended—</a:t>
            </a:r>
            <a:r>
              <a:rPr lang="en-US">
                <a:solidFill>
                  <a:srgbClr val="000000"/>
                </a:solidFill>
                <a:latin typeface="Calibri"/>
                <a:ea typeface="Times New Roman" panose="02020603050405020304" pitchFamily="18" charset="0"/>
                <a:cs typeface="Sabon Next LT"/>
              </a:rPr>
              <a:t>District’s recommended amount to spend on the line item. </a:t>
            </a: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Allocation</a:t>
            </a:r>
            <a:r>
              <a:rPr lang="en-US">
                <a:latin typeface="Calibri"/>
                <a:ea typeface="Times New Roman" panose="02020603050405020304" pitchFamily="18" charset="0"/>
                <a:cs typeface="Sabon Next LT"/>
              </a:rPr>
              <a:t> – This shows how much money has been allocated towards the line item.</a:t>
            </a:r>
            <a:endParaRPr lang="en-US">
              <a:solidFill>
                <a:srgbClr val="000000"/>
              </a:solidFill>
              <a:latin typeface="Calibri"/>
              <a:ea typeface="Times New Roman" panose="02020603050405020304" pitchFamily="18" charset="0"/>
              <a:cs typeface="Sabon Next LT"/>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Difference</a:t>
            </a:r>
            <a:r>
              <a:rPr lang="en-US">
                <a:latin typeface="Calibri"/>
                <a:ea typeface="Times New Roman" panose="02020603050405020304" pitchFamily="18" charset="0"/>
                <a:cs typeface="Sabon Next LT"/>
              </a:rPr>
              <a:t>—This shows the difference between the recommended amount and the allocation.</a:t>
            </a:r>
            <a:endParaRPr lang="en-US">
              <a:solidFill>
                <a:srgbClr val="000000"/>
              </a:solidFill>
              <a:latin typeface="Times New Roman"/>
              <a:ea typeface="Calibri"/>
              <a:cs typeface="Calibri"/>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Notes:</a:t>
            </a:r>
            <a:r>
              <a:rPr lang="en-US">
                <a:latin typeface="Calibri"/>
                <a:ea typeface="Times New Roman" panose="02020603050405020304" pitchFamily="18" charset="0"/>
                <a:cs typeface="Sabon Next LT"/>
              </a:rPr>
              <a:t> The principal must provide comments if there is a difference in what is Recommended and what is Allocated. </a:t>
            </a:r>
            <a:r>
              <a:rPr lang="en-US" u="sng">
                <a:latin typeface="Calibri"/>
                <a:ea typeface="Times New Roman" panose="02020603050405020304" pitchFamily="18" charset="0"/>
                <a:cs typeface="Sabon Next LT"/>
              </a:rPr>
              <a:t>Principals and GO Teams will discuss the rationale for the notes section. </a:t>
            </a:r>
            <a:endParaRPr lang="en-US" u="sng">
              <a:latin typeface="Times New Roman"/>
              <a:ea typeface="Calibri"/>
              <a:cs typeface="Sabon Next LT"/>
            </a:endParaRPr>
          </a:p>
          <a:p>
            <a:endParaRPr lang="en-US" sz="1600">
              <a:latin typeface="Calibri"/>
              <a:ea typeface="Calibri"/>
              <a:cs typeface="Sabon Next LT"/>
            </a:endParaRPr>
          </a:p>
        </p:txBody>
      </p:sp>
      <p:pic>
        <p:nvPicPr>
          <p:cNvPr id="4" name="Picture 3">
            <a:extLst>
              <a:ext uri="{FF2B5EF4-FFF2-40B4-BE49-F238E27FC236}">
                <a16:creationId xmlns:a16="http://schemas.microsoft.com/office/drawing/2014/main" id="{1C28D35D-9534-873C-6D85-4EF440DDC30F}"/>
              </a:ext>
            </a:extLst>
          </p:cNvPr>
          <p:cNvPicPr>
            <a:picLocks noChangeAspect="1"/>
          </p:cNvPicPr>
          <p:nvPr/>
        </p:nvPicPr>
        <p:blipFill>
          <a:blip r:embed="rId3"/>
          <a:stretch>
            <a:fillRect/>
          </a:stretch>
        </p:blipFill>
        <p:spPr>
          <a:xfrm>
            <a:off x="723030" y="820080"/>
            <a:ext cx="6313096" cy="5432256"/>
          </a:xfrm>
          <a:prstGeom prst="rect">
            <a:avLst/>
          </a:prstGeom>
        </p:spPr>
      </p:pic>
    </p:spTree>
    <p:extLst>
      <p:ext uri="{BB962C8B-B14F-4D97-AF65-F5344CB8AC3E}">
        <p14:creationId xmlns:p14="http://schemas.microsoft.com/office/powerpoint/2010/main" val="12470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9F2-CEAC-A0DF-22E9-9DE948036DD3}"/>
              </a:ext>
            </a:extLst>
          </p:cNvPr>
          <p:cNvSpPr>
            <a:spLocks noGrp="1"/>
          </p:cNvSpPr>
          <p:nvPr>
            <p:ph type="title"/>
          </p:nvPr>
        </p:nvSpPr>
        <p:spPr>
          <a:xfrm>
            <a:off x="210915" y="202369"/>
            <a:ext cx="8180412" cy="1828800"/>
          </a:xfrm>
        </p:spPr>
        <p:txBody>
          <a:bodyPr/>
          <a:lstStyle/>
          <a:p>
            <a:r>
              <a:rPr lang="en-US"/>
              <a:t>Signature and Turnaround Fund Process Overview</a:t>
            </a:r>
          </a:p>
        </p:txBody>
      </p:sp>
      <p:graphicFrame>
        <p:nvGraphicFramePr>
          <p:cNvPr id="12" name="TextBox 3">
            <a:extLst>
              <a:ext uri="{FF2B5EF4-FFF2-40B4-BE49-F238E27FC236}">
                <a16:creationId xmlns:a16="http://schemas.microsoft.com/office/drawing/2014/main" id="{4FDD801E-302D-6A53-D7F5-0F7597EA8560}"/>
              </a:ext>
            </a:extLst>
          </p:cNvPr>
          <p:cNvGraphicFramePr/>
          <p:nvPr>
            <p:extLst>
              <p:ext uri="{D42A27DB-BD31-4B8C-83A1-F6EECF244321}">
                <p14:modId xmlns:p14="http://schemas.microsoft.com/office/powerpoint/2010/main" val="3459168732"/>
              </p:ext>
            </p:extLst>
          </p:nvPr>
        </p:nvGraphicFramePr>
        <p:xfrm>
          <a:off x="755904" y="1373553"/>
          <a:ext cx="10414647" cy="548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125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69B79-667E-236A-8A4B-F1B56420A857}"/>
            </a:ext>
          </a:extLst>
        </p:cNvPr>
        <p:cNvGrpSpPr/>
        <p:nvPr/>
      </p:nvGrpSpPr>
      <p:grpSpPr>
        <a:xfrm>
          <a:off x="0" y="0"/>
          <a:ext cx="0" cy="0"/>
          <a:chOff x="0" y="0"/>
          <a:chExt cx="0" cy="0"/>
        </a:xfrm>
      </p:grpSpPr>
      <p:pic>
        <p:nvPicPr>
          <p:cNvPr id="2" name="Content Placeholder 3" descr="A screenshot of a document&#10;&#10;Description automatically generated">
            <a:extLst>
              <a:ext uri="{FF2B5EF4-FFF2-40B4-BE49-F238E27FC236}">
                <a16:creationId xmlns:a16="http://schemas.microsoft.com/office/drawing/2014/main" id="{CC4DFB95-3A13-AA2A-3FD0-F040897004D6}"/>
              </a:ext>
            </a:extLst>
          </p:cNvPr>
          <p:cNvPicPr>
            <a:picLocks noChangeAspect="1"/>
          </p:cNvPicPr>
          <p:nvPr/>
        </p:nvPicPr>
        <p:blipFill>
          <a:blip r:embed="rId2"/>
          <a:stretch>
            <a:fillRect/>
          </a:stretch>
        </p:blipFill>
        <p:spPr>
          <a:xfrm>
            <a:off x="764309" y="1053548"/>
            <a:ext cx="10963563" cy="5642471"/>
          </a:xfrm>
          <a:prstGeom prst="rect">
            <a:avLst/>
          </a:prstGeom>
        </p:spPr>
      </p:pic>
      <p:sp>
        <p:nvSpPr>
          <p:cNvPr id="4" name="Title 11">
            <a:extLst>
              <a:ext uri="{FF2B5EF4-FFF2-40B4-BE49-F238E27FC236}">
                <a16:creationId xmlns:a16="http://schemas.microsoft.com/office/drawing/2014/main" id="{44450710-E1A8-FEDD-B94F-2D951666431C}"/>
              </a:ext>
            </a:extLst>
          </p:cNvPr>
          <p:cNvSpPr>
            <a:spLocks noGrp="1"/>
          </p:cNvSpPr>
          <p:nvPr>
            <p:ph type="title"/>
          </p:nvPr>
        </p:nvSpPr>
        <p:spPr>
          <a:xfrm>
            <a:off x="736896" y="121620"/>
            <a:ext cx="10718207" cy="600540"/>
          </a:xfrm>
        </p:spPr>
        <p:txBody>
          <a:bodyPr/>
          <a:lstStyle/>
          <a:p>
            <a:pPr algn="ctr"/>
            <a:r>
              <a:rPr lang="en-US" sz="2800"/>
              <a:t>Proposed FY26 Signature Program Fund Request</a:t>
            </a:r>
          </a:p>
        </p:txBody>
      </p:sp>
    </p:spTree>
    <p:extLst>
      <p:ext uri="{BB962C8B-B14F-4D97-AF65-F5344CB8AC3E}">
        <p14:creationId xmlns:p14="http://schemas.microsoft.com/office/powerpoint/2010/main" val="2740324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B73D-C2AE-F92C-E2A4-6178F5EBB63A}"/>
              </a:ext>
            </a:extLst>
          </p:cNvPr>
          <p:cNvSpPr>
            <a:spLocks noGrp="1"/>
          </p:cNvSpPr>
          <p:nvPr>
            <p:ph type="title"/>
          </p:nvPr>
        </p:nvSpPr>
        <p:spPr>
          <a:xfrm>
            <a:off x="363923" y="134955"/>
            <a:ext cx="10340519" cy="938471"/>
          </a:xfrm>
        </p:spPr>
        <p:txBody>
          <a:bodyPr/>
          <a:lstStyle/>
          <a:p>
            <a:r>
              <a:rPr lang="en-US" sz="2800"/>
              <a:t>Proposed Rationale for </a:t>
            </a:r>
            <a:br>
              <a:rPr lang="en-US" sz="2800"/>
            </a:br>
            <a:r>
              <a:rPr lang="en-US" sz="2800"/>
              <a:t>FY26 Signature Program Fund Requests</a:t>
            </a:r>
          </a:p>
        </p:txBody>
      </p:sp>
      <p:graphicFrame>
        <p:nvGraphicFramePr>
          <p:cNvPr id="5" name="Table 4">
            <a:extLst>
              <a:ext uri="{FF2B5EF4-FFF2-40B4-BE49-F238E27FC236}">
                <a16:creationId xmlns:a16="http://schemas.microsoft.com/office/drawing/2014/main" id="{DC0276E0-FE66-DAD7-84F7-E852BE9B20EC}"/>
              </a:ext>
            </a:extLst>
          </p:cNvPr>
          <p:cNvGraphicFramePr>
            <a:graphicFrameLocks noGrp="1"/>
          </p:cNvGraphicFramePr>
          <p:nvPr>
            <p:extLst>
              <p:ext uri="{D42A27DB-BD31-4B8C-83A1-F6EECF244321}">
                <p14:modId xmlns:p14="http://schemas.microsoft.com/office/powerpoint/2010/main" val="1289988718"/>
              </p:ext>
            </p:extLst>
          </p:nvPr>
        </p:nvGraphicFramePr>
        <p:xfrm>
          <a:off x="1665136" y="1061883"/>
          <a:ext cx="8046720" cy="812292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r>
                        <a:rPr lang="en-US" sz="1750">
                          <a:latin typeface="Arial" panose="020B0604020202020204" pitchFamily="34" charset="0"/>
                          <a:cs typeface="Arial" panose="020B0604020202020204" pitchFamily="34" charset="0"/>
                        </a:rPr>
                        <a:t>FY26 Signature Program</a:t>
                      </a:r>
                    </a:p>
                    <a:p>
                      <a:pPr algn="ctr"/>
                      <a:r>
                        <a:rPr lang="en-US" sz="1750">
                          <a:latin typeface="Arial" panose="020B0604020202020204" pitchFamily="34" charset="0"/>
                          <a:cs typeface="Arial" panose="020B0604020202020204" pitchFamily="34" charset="0"/>
                        </a:rPr>
                        <a:t>Fund Request</a:t>
                      </a:r>
                    </a:p>
                  </a:txBody>
                  <a:tcPr anchor="ctr"/>
                </a:tc>
                <a:tc>
                  <a:txBody>
                    <a:bodyPr/>
                    <a:lstStyle/>
                    <a:p>
                      <a:pPr algn="ctr"/>
                      <a:r>
                        <a:rPr lang="en-US" sz="1750">
                          <a:latin typeface="Arial" panose="020B0604020202020204" pitchFamily="34" charset="0"/>
                          <a:cs typeface="Arial" panose="020B0604020202020204" pitchFamily="34" charset="0"/>
                        </a:rPr>
                        <a:t>Rationale</a:t>
                      </a:r>
                    </a:p>
                  </a:txBody>
                  <a:tcPr anchor="ctr"/>
                </a:tc>
                <a:extLst>
                  <a:ext uri="{0D108BD9-81ED-4DB2-BD59-A6C34878D82A}">
                    <a16:rowId xmlns:a16="http://schemas.microsoft.com/office/drawing/2014/main" val="10000"/>
                  </a:ext>
                </a:extLst>
              </a:tr>
              <a:tr h="1354625">
                <a:tc>
                  <a:txBody>
                    <a:bodyPr/>
                    <a:lstStyle/>
                    <a:p>
                      <a:pPr algn="ctr"/>
                      <a:r>
                        <a:rPr lang="en-US" sz="2000" dirty="0"/>
                        <a:t>Maximize students opportunities to explore STEAM/STEM within the school community.</a:t>
                      </a:r>
                    </a:p>
                  </a:txBody>
                  <a:tcPr/>
                </a:tc>
                <a:tc>
                  <a:txBody>
                    <a:bodyPr/>
                    <a:lstStyle/>
                    <a:p>
                      <a:pPr algn="ctr"/>
                      <a:r>
                        <a:rPr lang="en-US" sz="2000" dirty="0"/>
                        <a:t>Purpose and Impact</a:t>
                      </a:r>
                    </a:p>
                    <a:p>
                      <a:pPr algn="ctr"/>
                      <a:endParaRPr lang="en-US" sz="2000" dirty="0"/>
                    </a:p>
                    <a:p>
                      <a:pPr algn="ctr"/>
                      <a:r>
                        <a:rPr lang="en-US" sz="2000" dirty="0"/>
                        <a:t>The STEM/STEAM Coach at Sylvan Hills Middle School has been instrumental in driving significant improvements in academic performance, school culture, and career readiness. The role has directly contributed to measurable outcomes that align with district and school improvement goals, ensuring long-term benefits for students and the community.</a:t>
                      </a:r>
                    </a:p>
                    <a:p>
                      <a:pPr algn="ctr"/>
                      <a:endParaRPr lang="en-US" sz="2000" dirty="0"/>
                    </a:p>
                  </a:txBody>
                  <a:tcPr/>
                </a:tc>
                <a:extLst>
                  <a:ext uri="{0D108BD9-81ED-4DB2-BD59-A6C34878D82A}">
                    <a16:rowId xmlns:a16="http://schemas.microsoft.com/office/drawing/2014/main" val="10001"/>
                  </a:ext>
                </a:extLst>
              </a:tr>
              <a:tr h="1101087">
                <a:tc>
                  <a:txBody>
                    <a:bodyPr/>
                    <a:lstStyle/>
                    <a:p>
                      <a:pPr algn="ctr"/>
                      <a:r>
                        <a:rPr lang="en-US" sz="2000"/>
                        <a:t>Utilize data to meet the individual</a:t>
                      </a:r>
                      <a:r>
                        <a:rPr lang="en-US" sz="2000" baseline="0"/>
                        <a:t> needs of students.  </a:t>
                      </a:r>
                      <a:endParaRPr lang="en-US" sz="2000"/>
                    </a:p>
                  </a:txBody>
                  <a:tcPr/>
                </a:tc>
                <a:tc>
                  <a:txBody>
                    <a:bodyPr/>
                    <a:lstStyle/>
                    <a:p>
                      <a:pPr algn="ctr"/>
                      <a:r>
                        <a:rPr lang="en-US" sz="2000" dirty="0"/>
                        <a:t>Academic Achievement</a:t>
                      </a:r>
                    </a:p>
                    <a:p>
                      <a:pPr algn="ctr"/>
                      <a:endParaRPr lang="en-US" sz="2000" dirty="0"/>
                    </a:p>
                    <a:p>
                      <a:pPr algn="ctr"/>
                      <a:r>
                        <a:rPr lang="en-US" sz="2000" dirty="0"/>
                        <a:t>The STEM/STEAM Coach has played a critical role in improving Science MAP scores, evidenced by a 10% reduction in the number of beginning learners and a 3% increase in the number of proficient and above learners.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30856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E855-84DA-F23B-CE8E-22338502BEB1}"/>
              </a:ext>
            </a:extLst>
          </p:cNvPr>
          <p:cNvSpPr>
            <a:spLocks noGrp="1"/>
          </p:cNvSpPr>
          <p:nvPr>
            <p:ph type="title"/>
          </p:nvPr>
        </p:nvSpPr>
        <p:spPr>
          <a:xfrm>
            <a:off x="552768" y="308112"/>
            <a:ext cx="7599718" cy="870531"/>
          </a:xfrm>
        </p:spPr>
        <p:txBody>
          <a:bodyPr/>
          <a:lstStyle/>
          <a:p>
            <a:r>
              <a:rPr lang="en-US"/>
              <a:t>What’s Next?</a:t>
            </a:r>
          </a:p>
        </p:txBody>
      </p:sp>
      <p:sp>
        <p:nvSpPr>
          <p:cNvPr id="4" name="Subtitle 2">
            <a:extLst>
              <a:ext uri="{FF2B5EF4-FFF2-40B4-BE49-F238E27FC236}">
                <a16:creationId xmlns:a16="http://schemas.microsoft.com/office/drawing/2014/main" id="{9AB4C6B2-5BC4-C22C-D43F-3A8CB6ACF0A8}"/>
              </a:ext>
            </a:extLst>
          </p:cNvPr>
          <p:cNvSpPr txBox="1">
            <a:spLocks/>
          </p:cNvSpPr>
          <p:nvPr/>
        </p:nvSpPr>
        <p:spPr>
          <a:xfrm>
            <a:off x="408749" y="1178643"/>
            <a:ext cx="9043366" cy="4943861"/>
          </a:xfrm>
          <a:prstGeom prst="rect">
            <a:avLst/>
          </a:prstGeom>
        </p:spPr>
        <p:txBody>
          <a:bodyPr vert="horz" lIns="91440" tIns="45720" rIns="91440" bIns="45720" rtlCol="0" anchor="t">
            <a:normAutofit lnSpcReduction="10000"/>
          </a:bodyPr>
          <a:lstStyle>
            <a:lvl1pPr marL="0" indent="0" algn="l" defTabSz="685800" rtl="0" eaLnBrk="1" latinLnBrk="0" hangingPunct="1">
              <a:lnSpc>
                <a:spcPct val="150000"/>
              </a:lnSpc>
              <a:spcBef>
                <a:spcPts val="750"/>
              </a:spcBef>
              <a:buFont typeface="Arial" panose="020B0604020202020204" pitchFamily="34" charset="0"/>
              <a:buNone/>
              <a:defRPr sz="18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February </a:t>
            </a:r>
            <a:endParaRPr kumimoji="0" lang="en-US" sz="3200" b="1" i="0" u="none" strike="noStrike" kern="1200" cap="none" spc="0" normalizeH="0" baseline="0" noProof="0">
              <a:ln>
                <a:noFill/>
              </a:ln>
              <a:solidFill>
                <a:srgbClr val="0083A9">
                  <a:lumMod val="75000"/>
                </a:srgbClr>
              </a:solidFill>
              <a:effectLst/>
              <a:highlight>
                <a:srgbClr val="FF00FF"/>
              </a:highligh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GO Team Feedback Meeting(s)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February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endPar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endParaRPr>
          </a:p>
          <a:p>
            <a:pPr marL="1143000" marR="0" lvl="2" indent="-342900" algn="l" defTabSz="685800" rtl="0" eaLnBrk="1" fontAlgn="auto" latinLnBrk="0" hangingPunct="1">
              <a:lnSpc>
                <a:spcPct val="90000"/>
              </a:lnSpc>
              <a:spcBef>
                <a:spcPts val="375"/>
              </a:spcBef>
              <a:spcAft>
                <a:spcPts val="0"/>
              </a:spcAft>
              <a:buClrTx/>
              <a:buSzTx/>
              <a:buFont typeface="Wingdings" panose="020B0604020202020204" pitchFamily="34" charset="0"/>
              <a:buChar char="§"/>
              <a:tabLst/>
              <a:defRP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draft budget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February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endPar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Cluster Superintendent Review (February 17-21)</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HR Staffing Conferences (February 24– February 27)</a:t>
            </a:r>
          </a:p>
          <a:p>
            <a:pPr marL="342900" marR="0" lvl="0" indent="-342900" algn="l" defTabSz="685800" rtl="0"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March</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Final GO Team Approval Meeting (AFTER your school’s Staffing Conference and BEFORE Friday, March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a:t>
            </a:r>
          </a:p>
          <a:p>
            <a:pPr marL="1143000" lvl="2" indent="-342900">
              <a:buFont typeface="Arial" panose="020B0604020202020204" pitchFamily="34" charset="0"/>
              <a:buChar cha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final budget recommendation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March 14</a:t>
            </a:r>
          </a:p>
          <a:p>
            <a:pPr marL="1143000" lvl="2" indent="-342900">
              <a:buFont typeface="Arial" panose="020B0604020202020204" pitchFamily="34" charset="0"/>
              <a:buChar char="•"/>
            </a:pPr>
            <a:endParaRPr kumimoji="0" lang="en-US" sz="1850" b="0" i="0" u="none" strike="noStrike" kern="1200" cap="none" spc="0" normalizeH="0" baseline="0" noProof="0">
              <a:ln>
                <a:noFill/>
              </a:ln>
              <a:solidFill>
                <a:srgbClr val="E7E6E6">
                  <a:lumMod val="25000"/>
                </a:srgbClr>
              </a:solidFill>
              <a:effectLst/>
              <a:uLnTx/>
              <a:uFillTx/>
              <a:latin typeface="Tenorite"/>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sysClr val="window" lastClr="FFFFFF"/>
              </a:solidFill>
              <a:effectLst/>
              <a:uLnTx/>
              <a:uFillTx/>
              <a:latin typeface="Tenorite"/>
              <a:ea typeface="+mn-ea"/>
              <a:cs typeface="+mn-cs"/>
            </a:endParaRPr>
          </a:p>
        </p:txBody>
      </p:sp>
    </p:spTree>
    <p:extLst>
      <p:ext uri="{BB962C8B-B14F-4D97-AF65-F5344CB8AC3E}">
        <p14:creationId xmlns:p14="http://schemas.microsoft.com/office/powerpoint/2010/main" val="867739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6F095-5A66-A13E-4C52-32795703E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04632-C13D-DBEB-45F8-B8843419CB29}"/>
              </a:ext>
            </a:extLst>
          </p:cNvPr>
          <p:cNvSpPr>
            <a:spLocks noGrp="1"/>
          </p:cNvSpPr>
          <p:nvPr>
            <p:ph type="title"/>
          </p:nvPr>
        </p:nvSpPr>
        <p:spPr>
          <a:xfrm>
            <a:off x="353985" y="184651"/>
            <a:ext cx="6400800" cy="641013"/>
          </a:xfrm>
        </p:spPr>
        <p:txBody>
          <a:bodyPr/>
          <a:lstStyle/>
          <a:p>
            <a:r>
              <a:rPr lang="en-US"/>
              <a:t>Questions?</a:t>
            </a:r>
          </a:p>
        </p:txBody>
      </p:sp>
      <p:pic>
        <p:nvPicPr>
          <p:cNvPr id="7" name="Picture 6">
            <a:extLst>
              <a:ext uri="{FF2B5EF4-FFF2-40B4-BE49-F238E27FC236}">
                <a16:creationId xmlns:a16="http://schemas.microsoft.com/office/drawing/2014/main" id="{2F962872-3AD6-9293-22A7-12DAD9D298EF}"/>
              </a:ext>
            </a:extLst>
          </p:cNvPr>
          <p:cNvPicPr>
            <a:picLocks noChangeAspect="1"/>
          </p:cNvPicPr>
          <p:nvPr/>
        </p:nvPicPr>
        <p:blipFill>
          <a:blip r:embed="rId3"/>
          <a:stretch>
            <a:fillRect/>
          </a:stretch>
        </p:blipFill>
        <p:spPr>
          <a:xfrm>
            <a:off x="1627696" y="1252331"/>
            <a:ext cx="4763165" cy="3149272"/>
          </a:xfrm>
          <a:prstGeom prst="rect">
            <a:avLst/>
          </a:prstGeom>
        </p:spPr>
      </p:pic>
      <p:sp>
        <p:nvSpPr>
          <p:cNvPr id="8" name="TextBox 7">
            <a:extLst>
              <a:ext uri="{FF2B5EF4-FFF2-40B4-BE49-F238E27FC236}">
                <a16:creationId xmlns:a16="http://schemas.microsoft.com/office/drawing/2014/main" id="{0FC46BC4-6B7E-6D12-83B4-ED0F192F3D11}"/>
              </a:ext>
            </a:extLst>
          </p:cNvPr>
          <p:cNvSpPr txBox="1"/>
          <p:nvPr/>
        </p:nvSpPr>
        <p:spPr>
          <a:xfrm>
            <a:off x="3554385" y="5029199"/>
            <a:ext cx="4906107" cy="954107"/>
          </a:xfrm>
          <a:prstGeom prst="rect">
            <a:avLst/>
          </a:prstGeom>
          <a:noFill/>
        </p:spPr>
        <p:txBody>
          <a:bodyPr wrap="square" rtlCol="0">
            <a:spAutoFit/>
          </a:bodyPr>
          <a:lstStyle/>
          <a:p>
            <a:pPr algn="ctr"/>
            <a:r>
              <a:rPr lang="en-US" sz="2800" b="1"/>
              <a:t>Thank you for your time and attention.</a:t>
            </a:r>
          </a:p>
        </p:txBody>
      </p:sp>
    </p:spTree>
    <p:extLst>
      <p:ext uri="{BB962C8B-B14F-4D97-AF65-F5344CB8AC3E}">
        <p14:creationId xmlns:p14="http://schemas.microsoft.com/office/powerpoint/2010/main" val="46305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C76A4-340F-66BC-79AA-919E23CAF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2C5B9-701B-BF71-E87C-3EAF186DAC62}"/>
              </a:ext>
            </a:extLst>
          </p:cNvPr>
          <p:cNvSpPr>
            <a:spLocks noGrp="1"/>
          </p:cNvSpPr>
          <p:nvPr>
            <p:ph type="title"/>
          </p:nvPr>
        </p:nvSpPr>
        <p:spPr>
          <a:xfrm>
            <a:off x="1467168" y="695739"/>
            <a:ext cx="6400800" cy="3615485"/>
          </a:xfrm>
        </p:spPr>
        <p:txBody>
          <a:bodyPr anchor="ctr"/>
          <a:lstStyle/>
          <a:p>
            <a:r>
              <a:rPr lang="en-US"/>
              <a:t>Information Items</a:t>
            </a:r>
          </a:p>
        </p:txBody>
      </p:sp>
      <p:sp>
        <p:nvSpPr>
          <p:cNvPr id="3" name="Oval 2">
            <a:extLst>
              <a:ext uri="{FF2B5EF4-FFF2-40B4-BE49-F238E27FC236}">
                <a16:creationId xmlns:a16="http://schemas.microsoft.com/office/drawing/2014/main" id="{842BE838-6DEA-7504-29C3-B56DB862CE78}"/>
              </a:ext>
            </a:extLst>
          </p:cNvPr>
          <p:cNvSpPr/>
          <p:nvPr/>
        </p:nvSpPr>
        <p:spPr>
          <a:xfrm>
            <a:off x="7401915" y="3046905"/>
            <a:ext cx="3456590" cy="345659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495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CBD7-1199-4C48-FE53-A1939D903D89}"/>
              </a:ext>
            </a:extLst>
          </p:cNvPr>
          <p:cNvSpPr>
            <a:spLocks noGrp="1"/>
          </p:cNvSpPr>
          <p:nvPr>
            <p:ph type="title"/>
          </p:nvPr>
        </p:nvSpPr>
        <p:spPr/>
        <p:txBody>
          <a:bodyPr/>
          <a:lstStyle/>
          <a:p>
            <a:r>
              <a:rPr lang="en-US"/>
              <a:t>Principal’s Report</a:t>
            </a:r>
          </a:p>
        </p:txBody>
      </p:sp>
      <p:sp>
        <p:nvSpPr>
          <p:cNvPr id="3" name="Content Placeholder 2">
            <a:extLst>
              <a:ext uri="{FF2B5EF4-FFF2-40B4-BE49-F238E27FC236}">
                <a16:creationId xmlns:a16="http://schemas.microsoft.com/office/drawing/2014/main" id="{DAB56AED-173C-CBEF-09B2-C3F00D18262B}"/>
              </a:ext>
            </a:extLst>
          </p:cNvPr>
          <p:cNvSpPr>
            <a:spLocks noGrp="1"/>
          </p:cNvSpPr>
          <p:nvPr>
            <p:ph sz="quarter" idx="18"/>
          </p:nvPr>
        </p:nvSpPr>
        <p:spPr>
          <a:xfrm>
            <a:off x="532888" y="1608687"/>
            <a:ext cx="6275387" cy="3271324"/>
          </a:xfrm>
        </p:spPr>
        <p:txBody>
          <a:bodyPr/>
          <a:lstStyle/>
          <a:p>
            <a:r>
              <a:rPr lang="en-US" sz="3200" b="1"/>
              <a:t>CCRPI Results</a:t>
            </a:r>
          </a:p>
        </p:txBody>
      </p:sp>
      <p:pic>
        <p:nvPicPr>
          <p:cNvPr id="5" name="Picture 4">
            <a:extLst>
              <a:ext uri="{FF2B5EF4-FFF2-40B4-BE49-F238E27FC236}">
                <a16:creationId xmlns:a16="http://schemas.microsoft.com/office/drawing/2014/main" id="{DEF86D57-ABCE-D4BA-67B5-C48B511432BB}"/>
              </a:ext>
            </a:extLst>
          </p:cNvPr>
          <p:cNvPicPr>
            <a:picLocks noChangeAspect="1"/>
          </p:cNvPicPr>
          <p:nvPr/>
        </p:nvPicPr>
        <p:blipFill>
          <a:blip r:embed="rId2"/>
          <a:stretch>
            <a:fillRect/>
          </a:stretch>
        </p:blipFill>
        <p:spPr>
          <a:xfrm>
            <a:off x="1013655" y="2286198"/>
            <a:ext cx="11005519" cy="4242060"/>
          </a:xfrm>
          <a:prstGeom prst="rect">
            <a:avLst/>
          </a:prstGeom>
        </p:spPr>
      </p:pic>
    </p:spTree>
    <p:extLst>
      <p:ext uri="{BB962C8B-B14F-4D97-AF65-F5344CB8AC3E}">
        <p14:creationId xmlns:p14="http://schemas.microsoft.com/office/powerpoint/2010/main" val="87632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ABBA-2E6D-E7DD-AC67-58D1FCB3F346}"/>
              </a:ext>
            </a:extLst>
          </p:cNvPr>
          <p:cNvSpPr>
            <a:spLocks noGrp="1"/>
          </p:cNvSpPr>
          <p:nvPr>
            <p:ph type="title"/>
          </p:nvPr>
        </p:nvSpPr>
        <p:spPr>
          <a:xfrm>
            <a:off x="4702610" y="145914"/>
            <a:ext cx="2786780" cy="641013"/>
          </a:xfrm>
        </p:spPr>
        <p:txBody>
          <a:bodyPr/>
          <a:lstStyle/>
          <a:p>
            <a:pPr algn="ctr"/>
            <a:r>
              <a:rPr lang="en-US"/>
              <a:t>Agenda</a:t>
            </a:r>
          </a:p>
        </p:txBody>
      </p:sp>
      <p:sp>
        <p:nvSpPr>
          <p:cNvPr id="5" name="Text Placeholder 4">
            <a:extLst>
              <a:ext uri="{FF2B5EF4-FFF2-40B4-BE49-F238E27FC236}">
                <a16:creationId xmlns:a16="http://schemas.microsoft.com/office/drawing/2014/main" id="{59401105-5841-28D0-D6C0-3E1A46648BFE}"/>
              </a:ext>
            </a:extLst>
          </p:cNvPr>
          <p:cNvSpPr>
            <a:spLocks noGrp="1"/>
          </p:cNvSpPr>
          <p:nvPr>
            <p:ph sz="quarter" idx="14"/>
          </p:nvPr>
        </p:nvSpPr>
        <p:spPr>
          <a:xfrm>
            <a:off x="791306" y="466421"/>
            <a:ext cx="6400800" cy="5665305"/>
          </a:xfrm>
        </p:spPr>
        <p:txBody>
          <a:bodyPr/>
          <a:lstStyle/>
          <a:p>
            <a:pPr>
              <a:lnSpc>
                <a:spcPct val="100000"/>
              </a:lnSpc>
              <a:spcBef>
                <a:spcPts val="0"/>
              </a:spcBef>
            </a:pPr>
            <a:r>
              <a:rPr lang="en-US" sz="1800" b="1" dirty="0">
                <a:solidFill>
                  <a:schemeClr val="tx2"/>
                </a:solidFill>
                <a:latin typeface="Aptos Black" panose="020B0004020202020204" pitchFamily="34" charset="0"/>
              </a:rPr>
              <a:t>Action Items</a:t>
            </a:r>
            <a:r>
              <a:rPr lang="en-US" sz="1600" b="1" dirty="0">
                <a:solidFill>
                  <a:schemeClr val="accent2"/>
                </a:solidFill>
              </a:rPr>
              <a:t> </a:t>
            </a:r>
          </a:p>
          <a:p>
            <a:pPr marL="285750" indent="-285750">
              <a:lnSpc>
                <a:spcPct val="100000"/>
              </a:lnSpc>
              <a:spcBef>
                <a:spcPts val="0"/>
              </a:spcBef>
              <a:buFont typeface="Arial" panose="020B0604020202020204" pitchFamily="34" charset="0"/>
              <a:buChar char="•"/>
            </a:pPr>
            <a:r>
              <a:rPr lang="en-US" sz="1600" dirty="0">
                <a:solidFill>
                  <a:schemeClr val="tx1"/>
                </a:solidFill>
              </a:rPr>
              <a:t>Approval of Agenda </a:t>
            </a:r>
          </a:p>
          <a:p>
            <a:pPr marL="285750" indent="-285750">
              <a:lnSpc>
                <a:spcPct val="100000"/>
              </a:lnSpc>
              <a:spcBef>
                <a:spcPts val="0"/>
              </a:spcBef>
              <a:buFont typeface="Arial" panose="020B0604020202020204" pitchFamily="34" charset="0"/>
              <a:buChar char="•"/>
            </a:pPr>
            <a:r>
              <a:rPr lang="en-US" sz="1600" dirty="0">
                <a:solidFill>
                  <a:schemeClr val="tx1"/>
                </a:solidFill>
              </a:rPr>
              <a:t>Approval of Previous Minutes </a:t>
            </a:r>
          </a:p>
          <a:p>
            <a:pPr>
              <a:lnSpc>
                <a:spcPct val="100000"/>
              </a:lnSpc>
              <a:spcBef>
                <a:spcPts val="0"/>
              </a:spcBef>
            </a:pPr>
            <a:r>
              <a:rPr lang="en-US" sz="1800" b="1" dirty="0">
                <a:solidFill>
                  <a:schemeClr val="tx2"/>
                </a:solidFill>
                <a:latin typeface="Aptos Black" panose="020B0004020202020204" pitchFamily="34" charset="0"/>
              </a:rPr>
              <a:t>Discussion Items </a:t>
            </a:r>
          </a:p>
          <a:p>
            <a:pPr marL="285750" indent="-285750">
              <a:lnSpc>
                <a:spcPct val="100000"/>
              </a:lnSpc>
              <a:spcBef>
                <a:spcPts val="0"/>
              </a:spcBef>
              <a:buFont typeface="Arial" panose="020B0604020202020204" pitchFamily="34" charset="0"/>
              <a:buChar char="•"/>
            </a:pPr>
            <a:r>
              <a:rPr lang="en-US" sz="1600" dirty="0">
                <a:solidFill>
                  <a:schemeClr val="tx1"/>
                </a:solidFill>
              </a:rPr>
              <a:t>Changes to Gifted Delivery Model </a:t>
            </a:r>
            <a:r>
              <a:rPr lang="en-US" sz="1600" i="1" dirty="0">
                <a:solidFill>
                  <a:schemeClr val="accent2"/>
                </a:solidFill>
              </a:rPr>
              <a:t>(if applicable – remove this line if not applicable)</a:t>
            </a:r>
          </a:p>
          <a:p>
            <a:pPr marL="285750" indent="-285750">
              <a:lnSpc>
                <a:spcPct val="100000"/>
              </a:lnSpc>
              <a:spcBef>
                <a:spcPts val="0"/>
              </a:spcBef>
              <a:buFont typeface="Arial" panose="020B0604020202020204" pitchFamily="34" charset="0"/>
              <a:buChar char="•"/>
            </a:pPr>
            <a:r>
              <a:rPr lang="en-US" sz="1600" dirty="0">
                <a:solidFill>
                  <a:schemeClr val="tx1"/>
                </a:solidFill>
              </a:rPr>
              <a:t>Review Budget Meeting Schedule- Review and update meeting calendar </a:t>
            </a:r>
          </a:p>
          <a:p>
            <a:pPr marL="285750" indent="-285750">
              <a:lnSpc>
                <a:spcPct val="100000"/>
              </a:lnSpc>
              <a:spcBef>
                <a:spcPts val="0"/>
              </a:spcBef>
              <a:buFont typeface="Arial" panose="020B0604020202020204" pitchFamily="34" charset="0"/>
              <a:buChar char="•"/>
            </a:pPr>
            <a:r>
              <a:rPr lang="en-US" sz="1600" dirty="0">
                <a:solidFill>
                  <a:schemeClr val="tx1"/>
                </a:solidFill>
              </a:rPr>
              <a:t>Budget Allocation Presentation</a:t>
            </a:r>
          </a:p>
          <a:p>
            <a:pPr marL="285750" indent="-285750">
              <a:lnSpc>
                <a:spcPct val="100000"/>
              </a:lnSpc>
              <a:spcBef>
                <a:spcPts val="0"/>
              </a:spcBef>
              <a:buFont typeface="Arial" panose="020B0604020202020204" pitchFamily="34" charset="0"/>
              <a:buChar char="•"/>
            </a:pPr>
            <a:endParaRPr lang="en-US" sz="1800" b="1" dirty="0">
              <a:solidFill>
                <a:schemeClr val="accent2"/>
              </a:solidFill>
              <a:latin typeface="Aptos Black" panose="020B0004020202020204" pitchFamily="34" charset="0"/>
            </a:endParaRPr>
          </a:p>
          <a:p>
            <a:pPr>
              <a:lnSpc>
                <a:spcPct val="100000"/>
              </a:lnSpc>
              <a:spcBef>
                <a:spcPts val="0"/>
              </a:spcBef>
            </a:pPr>
            <a:r>
              <a:rPr lang="en-US" sz="1800" b="1" dirty="0">
                <a:solidFill>
                  <a:schemeClr val="tx2"/>
                </a:solidFill>
                <a:latin typeface="Aptos Black" panose="020B0004020202020204" pitchFamily="34" charset="0"/>
              </a:rPr>
              <a:t>Information Items</a:t>
            </a:r>
            <a:r>
              <a:rPr lang="en-US" sz="1800" b="1" dirty="0">
                <a:solidFill>
                  <a:schemeClr val="accent2"/>
                </a:solidFill>
                <a:latin typeface="Aptos Black" panose="020B0004020202020204" pitchFamily="34" charset="0"/>
              </a:rPr>
              <a:t> </a:t>
            </a:r>
          </a:p>
          <a:p>
            <a:pPr marL="285750" indent="-285750">
              <a:lnSpc>
                <a:spcPct val="100000"/>
              </a:lnSpc>
              <a:spcBef>
                <a:spcPts val="0"/>
              </a:spcBef>
              <a:buFont typeface="Arial" panose="020B0604020202020204" pitchFamily="34" charset="0"/>
              <a:buChar char="•"/>
            </a:pPr>
            <a:r>
              <a:rPr lang="en-US" sz="1600" dirty="0">
                <a:solidFill>
                  <a:schemeClr val="tx1"/>
                </a:solidFill>
              </a:rPr>
              <a:t>Principal’s Report</a:t>
            </a:r>
          </a:p>
          <a:p>
            <a:pPr marL="971550" lvl="1" indent="-285750">
              <a:lnSpc>
                <a:spcPct val="100000"/>
              </a:lnSpc>
              <a:spcBef>
                <a:spcPts val="0"/>
              </a:spcBef>
            </a:pPr>
            <a:r>
              <a:rPr lang="en-US" sz="1400" dirty="0">
                <a:solidFill>
                  <a:schemeClr val="tx1"/>
                </a:solidFill>
              </a:rPr>
              <a:t>CCRPI </a:t>
            </a:r>
            <a:endParaRPr lang="en-US" sz="1600" dirty="0">
              <a:solidFill>
                <a:schemeClr val="tx1"/>
              </a:solidFill>
            </a:endParaRPr>
          </a:p>
          <a:p>
            <a:pPr>
              <a:lnSpc>
                <a:spcPct val="100000"/>
              </a:lnSpc>
              <a:spcBef>
                <a:spcPts val="0"/>
              </a:spcBef>
            </a:pPr>
            <a:r>
              <a:rPr lang="en-US" sz="1800" b="1" dirty="0">
                <a:solidFill>
                  <a:schemeClr val="tx2"/>
                </a:solidFill>
                <a:latin typeface="Aptos Black" panose="020B0004020202020204" pitchFamily="34" charset="0"/>
              </a:rPr>
              <a:t>Announcements</a:t>
            </a:r>
          </a:p>
          <a:p>
            <a:pPr>
              <a:lnSpc>
                <a:spcPct val="100000"/>
              </a:lnSpc>
              <a:spcBef>
                <a:spcPts val="0"/>
              </a:spcBef>
            </a:pPr>
            <a:r>
              <a:rPr lang="en-US" sz="1800" b="1" dirty="0">
                <a:solidFill>
                  <a:schemeClr val="tx2"/>
                </a:solidFill>
                <a:latin typeface="Aptos Black" panose="020B0004020202020204" pitchFamily="34" charset="0"/>
              </a:rPr>
              <a:t>Public Comment </a:t>
            </a:r>
          </a:p>
          <a:p>
            <a:pPr>
              <a:lnSpc>
                <a:spcPct val="100000"/>
              </a:lnSpc>
              <a:spcBef>
                <a:spcPts val="0"/>
              </a:spcBef>
            </a:pPr>
            <a:r>
              <a:rPr lang="en-US" sz="1800" b="1" dirty="0">
                <a:solidFill>
                  <a:schemeClr val="tx2"/>
                </a:solidFill>
                <a:latin typeface="Aptos Black" panose="020B0004020202020204" pitchFamily="34" charset="0"/>
              </a:rPr>
              <a:t>Adjournment</a:t>
            </a:r>
          </a:p>
          <a:p>
            <a:pPr>
              <a:lnSpc>
                <a:spcPct val="100000"/>
              </a:lnSpc>
              <a:spcBef>
                <a:spcPts val="0"/>
              </a:spcBef>
            </a:pPr>
            <a:endParaRPr lang="en-US" sz="1600" dirty="0">
              <a:solidFill>
                <a:schemeClr val="tx1"/>
              </a:solidFill>
            </a:endParaRPr>
          </a:p>
        </p:txBody>
      </p:sp>
    </p:spTree>
    <p:extLst>
      <p:ext uri="{BB962C8B-B14F-4D97-AF65-F5344CB8AC3E}">
        <p14:creationId xmlns:p14="http://schemas.microsoft.com/office/powerpoint/2010/main" val="4294866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E595D9-27F3-FE1C-9A37-0F9F7903022E}"/>
              </a:ext>
            </a:extLst>
          </p:cNvPr>
          <p:cNvSpPr>
            <a:spLocks noGrp="1"/>
          </p:cNvSpPr>
          <p:nvPr>
            <p:ph type="ctrTitle"/>
          </p:nvPr>
        </p:nvSpPr>
        <p:spPr>
          <a:xfrm>
            <a:off x="1695768" y="2176670"/>
            <a:ext cx="6424502" cy="1487290"/>
          </a:xfrm>
        </p:spPr>
        <p:txBody>
          <a:bodyPr/>
          <a:lstStyle/>
          <a:p>
            <a:r>
              <a:rPr lang="en-US"/>
              <a:t>Thank you</a:t>
            </a:r>
          </a:p>
        </p:txBody>
      </p:sp>
    </p:spTree>
    <p:extLst>
      <p:ext uri="{BB962C8B-B14F-4D97-AF65-F5344CB8AC3E}">
        <p14:creationId xmlns:p14="http://schemas.microsoft.com/office/powerpoint/2010/main" val="37845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C9F64-721C-97C9-494A-F088DB907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3C0790-573F-0BDD-0C27-8B293926DEEB}"/>
              </a:ext>
            </a:extLst>
          </p:cNvPr>
          <p:cNvSpPr>
            <a:spLocks noGrp="1"/>
          </p:cNvSpPr>
          <p:nvPr>
            <p:ph type="title"/>
          </p:nvPr>
        </p:nvSpPr>
        <p:spPr>
          <a:xfrm>
            <a:off x="1467168" y="695739"/>
            <a:ext cx="6400800" cy="3615485"/>
          </a:xfrm>
        </p:spPr>
        <p:txBody>
          <a:bodyPr anchor="ctr"/>
          <a:lstStyle/>
          <a:p>
            <a:r>
              <a:rPr lang="en-US"/>
              <a:t>Discussion Items</a:t>
            </a:r>
          </a:p>
        </p:txBody>
      </p:sp>
      <p:sp>
        <p:nvSpPr>
          <p:cNvPr id="3" name="Oval 2">
            <a:extLst>
              <a:ext uri="{FF2B5EF4-FFF2-40B4-BE49-F238E27FC236}">
                <a16:creationId xmlns:a16="http://schemas.microsoft.com/office/drawing/2014/main" id="{A620EECB-9459-C260-D87F-F97540757B1F}"/>
              </a:ext>
            </a:extLst>
          </p:cNvPr>
          <p:cNvSpPr/>
          <p:nvPr/>
        </p:nvSpPr>
        <p:spPr>
          <a:xfrm>
            <a:off x="7401915" y="3046905"/>
            <a:ext cx="3456590" cy="345659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94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811184" y="621973"/>
            <a:ext cx="6663042" cy="1828800"/>
          </a:xfrm>
        </p:spPr>
        <p:txBody>
          <a:bodyPr/>
          <a:lstStyle/>
          <a:p>
            <a:r>
              <a:rPr lang="en-US"/>
              <a:t>Review &amp; Discuss FY26 GO Team Budget Meeting Schedule</a:t>
            </a:r>
          </a:p>
        </p:txBody>
      </p:sp>
      <p:sp>
        <p:nvSpPr>
          <p:cNvPr id="4" name="Text Placeholder 3">
            <a:extLst>
              <a:ext uri="{FF2B5EF4-FFF2-40B4-BE49-F238E27FC236}">
                <a16:creationId xmlns:a16="http://schemas.microsoft.com/office/drawing/2014/main" id="{B7C4DB8A-F6D0-FE86-2F30-5BB5576A5934}"/>
              </a:ext>
            </a:extLst>
          </p:cNvPr>
          <p:cNvSpPr>
            <a:spLocks noGrp="1"/>
          </p:cNvSpPr>
          <p:nvPr>
            <p:ph sz="quarter" idx="18"/>
          </p:nvPr>
        </p:nvSpPr>
        <p:spPr>
          <a:xfrm>
            <a:off x="1005011" y="2642357"/>
            <a:ext cx="6275387" cy="3271324"/>
          </a:xfrm>
        </p:spPr>
        <p:txBody>
          <a:bodyPr/>
          <a:lstStyle/>
          <a:p>
            <a:r>
              <a:rPr lang="en-US" sz="2800">
                <a:solidFill>
                  <a:schemeClr val="tx1"/>
                </a:solidFill>
              </a:rPr>
              <a:t>To ensure alignment with the district's budget timeline, we need to review and potentially adjust our current budget meeting schedule. This will ensure timely submission of all required materials. </a:t>
            </a:r>
          </a:p>
          <a:p>
            <a:endParaRPr lang="en-US"/>
          </a:p>
        </p:txBody>
      </p:sp>
      <p:sp>
        <p:nvSpPr>
          <p:cNvPr id="2" name="Oval 1">
            <a:extLst>
              <a:ext uri="{FF2B5EF4-FFF2-40B4-BE49-F238E27FC236}">
                <a16:creationId xmlns:a16="http://schemas.microsoft.com/office/drawing/2014/main" id="{D05AE15F-12D4-FDD6-7724-B81BDDD97E49}"/>
              </a:ext>
            </a:extLst>
          </p:cNvPr>
          <p:cNvSpPr/>
          <p:nvPr/>
        </p:nvSpPr>
        <p:spPr>
          <a:xfrm>
            <a:off x="7709054" y="459137"/>
            <a:ext cx="4126800" cy="412679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89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A7019F-FB8F-0842-186B-1C366F527A19}"/>
              </a:ext>
            </a:extLst>
          </p:cNvPr>
          <p:cNvSpPr>
            <a:spLocks noGrp="1"/>
          </p:cNvSpPr>
          <p:nvPr>
            <p:ph type="title"/>
          </p:nvPr>
        </p:nvSpPr>
        <p:spPr>
          <a:xfrm>
            <a:off x="353985" y="313859"/>
            <a:ext cx="9207458" cy="1828800"/>
          </a:xfrm>
        </p:spPr>
        <p:txBody>
          <a:bodyPr/>
          <a:lstStyle/>
          <a:p>
            <a:r>
              <a:rPr lang="en-US"/>
              <a:t>Overview of the FY26 GO Team Budget Process</a:t>
            </a:r>
          </a:p>
        </p:txBody>
      </p:sp>
      <p:graphicFrame>
        <p:nvGraphicFramePr>
          <p:cNvPr id="9" name="Diagram 8">
            <a:extLst>
              <a:ext uri="{FF2B5EF4-FFF2-40B4-BE49-F238E27FC236}">
                <a16:creationId xmlns:a16="http://schemas.microsoft.com/office/drawing/2014/main" id="{D8D72292-5826-73C0-D9E6-08CF82D834B6}"/>
              </a:ext>
            </a:extLst>
          </p:cNvPr>
          <p:cNvGraphicFramePr/>
          <p:nvPr>
            <p:extLst>
              <p:ext uri="{D42A27DB-BD31-4B8C-83A1-F6EECF244321}">
                <p14:modId xmlns:p14="http://schemas.microsoft.com/office/powerpoint/2010/main" val="2661156946"/>
              </p:ext>
            </p:extLst>
          </p:nvPr>
        </p:nvGraphicFramePr>
        <p:xfrm>
          <a:off x="203813" y="1228259"/>
          <a:ext cx="10452532" cy="3639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FC12665-7CB4-9C2E-5728-59568D6FC8BC}"/>
              </a:ext>
            </a:extLst>
          </p:cNvPr>
          <p:cNvPicPr>
            <a:picLocks noChangeAspect="1"/>
          </p:cNvPicPr>
          <p:nvPr/>
        </p:nvPicPr>
        <p:blipFill>
          <a:blip r:embed="rId8"/>
          <a:stretch>
            <a:fillRect/>
          </a:stretch>
        </p:blipFill>
        <p:spPr>
          <a:xfrm>
            <a:off x="8850390" y="3538632"/>
            <a:ext cx="2231740" cy="2733881"/>
          </a:xfrm>
          <a:prstGeom prst="rect">
            <a:avLst/>
          </a:prstGeom>
        </p:spPr>
      </p:pic>
      <p:sp>
        <p:nvSpPr>
          <p:cNvPr id="11" name="Rectangle 10">
            <a:extLst>
              <a:ext uri="{FF2B5EF4-FFF2-40B4-BE49-F238E27FC236}">
                <a16:creationId xmlns:a16="http://schemas.microsoft.com/office/drawing/2014/main" id="{EA1E435F-4AA3-D020-FFFD-DC5D05738696}"/>
              </a:ext>
            </a:extLst>
          </p:cNvPr>
          <p:cNvSpPr/>
          <p:nvPr/>
        </p:nvSpPr>
        <p:spPr>
          <a:xfrm>
            <a:off x="1351722" y="5221739"/>
            <a:ext cx="7136702" cy="646331"/>
          </a:xfrm>
          <a:prstGeom prst="rect">
            <a:avLst/>
          </a:prstGeom>
          <a:ln w="19050">
            <a:solidFill>
              <a:schemeClr val="accent4"/>
            </a:solid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0000"/>
                </a:solidFill>
                <a:latin typeface="Calibri"/>
              </a:rPr>
              <a:t>*</a:t>
            </a:r>
            <a:r>
              <a:rPr lang="en-US">
                <a:solidFill>
                  <a:prstClr val="black"/>
                </a:solidFill>
                <a:latin typeface="Calibri"/>
              </a:rPr>
              <a:t> GO Teams will need to take</a:t>
            </a:r>
            <a:r>
              <a:rPr lang="en-US" b="1">
                <a:solidFill>
                  <a:prstClr val="black"/>
                </a:solidFill>
                <a:latin typeface="Calibri"/>
              </a:rPr>
              <a:t> </a:t>
            </a:r>
            <a:r>
              <a:rPr lang="en-US" b="1">
                <a:solidFill>
                  <a:srgbClr val="FF0000"/>
                </a:solidFill>
                <a:latin typeface="Calibri"/>
              </a:rPr>
              <a:t>ACTION</a:t>
            </a:r>
            <a:r>
              <a:rPr lang="en-US">
                <a:solidFill>
                  <a:prstClr val="black"/>
                </a:solidFill>
                <a:latin typeface="Calibri"/>
              </a:rPr>
              <a:t> on the budget at these meetings.</a:t>
            </a:r>
            <a:endParaRPr kumimoji="0" lang="en-US"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630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8CCD0-2B08-2838-6520-FC3BC4C93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90C2E-FB75-3F22-58DB-37705315A642}"/>
              </a:ext>
            </a:extLst>
          </p:cNvPr>
          <p:cNvSpPr>
            <a:spLocks noGrp="1"/>
          </p:cNvSpPr>
          <p:nvPr>
            <p:ph type="title"/>
          </p:nvPr>
        </p:nvSpPr>
        <p:spPr>
          <a:xfrm>
            <a:off x="668979" y="168966"/>
            <a:ext cx="7756345" cy="1918252"/>
          </a:xfrm>
        </p:spPr>
        <p:txBody>
          <a:bodyPr anchor="ctr"/>
          <a:lstStyle/>
          <a:p>
            <a:r>
              <a:rPr lang="en-US" sz="4400"/>
              <a:t>Action on GO Team Budget Meeting Calendar</a:t>
            </a:r>
          </a:p>
        </p:txBody>
      </p:sp>
      <p:sp>
        <p:nvSpPr>
          <p:cNvPr id="6" name="Content Placeholder 2">
            <a:extLst>
              <a:ext uri="{FF2B5EF4-FFF2-40B4-BE49-F238E27FC236}">
                <a16:creationId xmlns:a16="http://schemas.microsoft.com/office/drawing/2014/main" id="{3A77CB45-08D8-705B-6A7C-2D3112B53E03}"/>
              </a:ext>
            </a:extLst>
          </p:cNvPr>
          <p:cNvSpPr txBox="1">
            <a:spLocks/>
          </p:cNvSpPr>
          <p:nvPr/>
        </p:nvSpPr>
        <p:spPr>
          <a:xfrm>
            <a:off x="487018" y="2315818"/>
            <a:ext cx="8120269" cy="302149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solidFill>
                  <a:schemeClr val="tx1">
                    <a:lumMod val="75000"/>
                    <a:lumOff val="25000"/>
                  </a:schemeClr>
                </a:solidFill>
              </a:rPr>
              <a:t>We will need to </a:t>
            </a:r>
            <a:r>
              <a:rPr lang="en-US" sz="2400" b="1" dirty="0">
                <a:solidFill>
                  <a:srgbClr val="FF0000"/>
                </a:solidFill>
              </a:rPr>
              <a:t>take ACTION</a:t>
            </a:r>
            <a:r>
              <a:rPr lang="en-US" sz="2400" dirty="0">
                <a:solidFill>
                  <a:schemeClr val="tx1">
                    <a:lumMod val="75000"/>
                    <a:lumOff val="25000"/>
                  </a:schemeClr>
                </a:solidFill>
              </a:rPr>
              <a:t> (vote) to change our meeting calendar</a:t>
            </a:r>
            <a:r>
              <a:rPr lang="en-US" sz="2400" b="1" dirty="0">
                <a:solidFill>
                  <a:schemeClr val="tx1">
                    <a:lumMod val="75000"/>
                    <a:lumOff val="25000"/>
                  </a:schemeClr>
                </a:solidFill>
              </a:rPr>
              <a:t> if we need to change</a:t>
            </a:r>
            <a:r>
              <a:rPr lang="en-US" sz="2400" dirty="0">
                <a:solidFill>
                  <a:schemeClr val="tx1">
                    <a:lumMod val="75000"/>
                    <a:lumOff val="25000"/>
                  </a:schemeClr>
                </a:solidFill>
              </a:rPr>
              <a:t> our meetings to meet these deadlines:</a:t>
            </a:r>
          </a:p>
          <a:p>
            <a:pPr>
              <a:lnSpc>
                <a:spcPct val="100000"/>
              </a:lnSpc>
              <a:spcBef>
                <a:spcPts val="600"/>
              </a:spcBef>
            </a:pPr>
            <a:r>
              <a:rPr lang="en-US" sz="2400" b="1" u="sng" dirty="0">
                <a:solidFill>
                  <a:schemeClr val="tx2"/>
                </a:solidFill>
              </a:rPr>
              <a:t>Allocation Meeting:</a:t>
            </a:r>
            <a:r>
              <a:rPr lang="en-US" sz="2400" dirty="0">
                <a:solidFill>
                  <a:schemeClr val="tx1">
                    <a:lumMod val="75000"/>
                    <a:lumOff val="25000"/>
                  </a:schemeClr>
                </a:solidFill>
              </a:rPr>
              <a:t> now-Jan 29</a:t>
            </a:r>
          </a:p>
          <a:p>
            <a:pPr>
              <a:lnSpc>
                <a:spcPct val="100000"/>
              </a:lnSpc>
              <a:spcBef>
                <a:spcPts val="600"/>
              </a:spcBef>
            </a:pPr>
            <a:r>
              <a:rPr lang="en-US" sz="2400" b="1" u="sng" dirty="0">
                <a:solidFill>
                  <a:schemeClr val="tx2"/>
                </a:solidFill>
              </a:rPr>
              <a:t>Feedback Meeting:</a:t>
            </a:r>
            <a:r>
              <a:rPr lang="en-US" sz="2400" dirty="0">
                <a:solidFill>
                  <a:schemeClr val="tx1">
                    <a:lumMod val="75000"/>
                    <a:lumOff val="25000"/>
                  </a:schemeClr>
                </a:solidFill>
              </a:rPr>
              <a:t> before February 14</a:t>
            </a:r>
          </a:p>
          <a:p>
            <a:pPr>
              <a:lnSpc>
                <a:spcPct val="100000"/>
              </a:lnSpc>
              <a:spcBef>
                <a:spcPts val="600"/>
              </a:spcBef>
            </a:pPr>
            <a:r>
              <a:rPr lang="en-US" sz="2400" b="1" u="sng" dirty="0">
                <a:solidFill>
                  <a:schemeClr val="tx2"/>
                </a:solidFill>
              </a:rPr>
              <a:t>Approval Meeting:</a:t>
            </a:r>
            <a:r>
              <a:rPr lang="en-US" sz="2400" dirty="0">
                <a:solidFill>
                  <a:schemeClr val="tx1">
                    <a:lumMod val="75000"/>
                    <a:lumOff val="25000"/>
                  </a:schemeClr>
                </a:solidFill>
              </a:rPr>
              <a:t> after staffing conference and before Friday, March 14.</a:t>
            </a:r>
            <a:endParaRPr lang="en-US" sz="2400" b="1" u="sng" dirty="0">
              <a:solidFill>
                <a:schemeClr val="tx1">
                  <a:lumMod val="75000"/>
                  <a:lumOff val="25000"/>
                </a:schemeClr>
              </a:solidFill>
            </a:endParaRPr>
          </a:p>
        </p:txBody>
      </p:sp>
    </p:spTree>
    <p:extLst>
      <p:ext uri="{BB962C8B-B14F-4D97-AF65-F5344CB8AC3E}">
        <p14:creationId xmlns:p14="http://schemas.microsoft.com/office/powerpoint/2010/main" val="276204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9CE6-33FC-8D0B-8D66-8EF19ABA1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1E6F0-9441-210B-74FA-0DE58EEF3CD5}"/>
              </a:ext>
            </a:extLst>
          </p:cNvPr>
          <p:cNvSpPr>
            <a:spLocks noGrp="1"/>
          </p:cNvSpPr>
          <p:nvPr>
            <p:ph type="title"/>
          </p:nvPr>
        </p:nvSpPr>
        <p:spPr>
          <a:xfrm>
            <a:off x="1467168" y="695739"/>
            <a:ext cx="6400800" cy="3615485"/>
          </a:xfrm>
        </p:spPr>
        <p:txBody>
          <a:bodyPr anchor="ctr"/>
          <a:lstStyle/>
          <a:p>
            <a:r>
              <a:rPr lang="en-US"/>
              <a:t>Budget Development</a:t>
            </a:r>
          </a:p>
        </p:txBody>
      </p:sp>
      <p:sp>
        <p:nvSpPr>
          <p:cNvPr id="3" name="Oval 2">
            <a:extLst>
              <a:ext uri="{FF2B5EF4-FFF2-40B4-BE49-F238E27FC236}">
                <a16:creationId xmlns:a16="http://schemas.microsoft.com/office/drawing/2014/main" id="{F74EA6E7-F3C2-5B15-0690-E7F99420BF5A}"/>
              </a:ext>
            </a:extLst>
          </p:cNvPr>
          <p:cNvSpPr/>
          <p:nvPr/>
        </p:nvSpPr>
        <p:spPr>
          <a:xfrm>
            <a:off x="7401915" y="3046905"/>
            <a:ext cx="3456590" cy="345659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27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5EE90-3EFF-A1DD-8C97-057C68B38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2BB71-88B6-5D6B-84A9-B6F4551C96DB}"/>
              </a:ext>
            </a:extLst>
          </p:cNvPr>
          <p:cNvSpPr>
            <a:spLocks noGrp="1"/>
          </p:cNvSpPr>
          <p:nvPr>
            <p:ph type="title"/>
          </p:nvPr>
        </p:nvSpPr>
        <p:spPr>
          <a:xfrm>
            <a:off x="665922" y="213519"/>
            <a:ext cx="11410121" cy="700882"/>
          </a:xfrm>
        </p:spPr>
        <p:txBody>
          <a:bodyPr/>
          <a:lstStyle/>
          <a:p>
            <a:r>
              <a:rPr lang="en-US"/>
              <a:t>GO Team Budget Development Process</a:t>
            </a:r>
          </a:p>
        </p:txBody>
      </p:sp>
      <p:graphicFrame>
        <p:nvGraphicFramePr>
          <p:cNvPr id="4" name="Diagram 3">
            <a:extLst>
              <a:ext uri="{FF2B5EF4-FFF2-40B4-BE49-F238E27FC236}">
                <a16:creationId xmlns:a16="http://schemas.microsoft.com/office/drawing/2014/main" id="{3163BDB9-0C6D-0D22-7F49-B1ADE0C00A5F}"/>
              </a:ext>
            </a:extLst>
          </p:cNvPr>
          <p:cNvGraphicFramePr/>
          <p:nvPr>
            <p:extLst>
              <p:ext uri="{D42A27DB-BD31-4B8C-83A1-F6EECF244321}">
                <p14:modId xmlns:p14="http://schemas.microsoft.com/office/powerpoint/2010/main" val="3815593599"/>
              </p:ext>
            </p:extLst>
          </p:nvPr>
        </p:nvGraphicFramePr>
        <p:xfrm>
          <a:off x="4049911" y="2503594"/>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mage result for you are here">
            <a:extLst>
              <a:ext uri="{FF2B5EF4-FFF2-40B4-BE49-F238E27FC236}">
                <a16:creationId xmlns:a16="http://schemas.microsoft.com/office/drawing/2014/main" id="{CC94EB0F-6ED1-0C45-43FB-FFFA3E7943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51411">
            <a:off x="3310224" y="4647596"/>
            <a:ext cx="1041613" cy="1492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02B3DD9-0B73-B706-5971-B0A46F5DAE00}"/>
              </a:ext>
            </a:extLst>
          </p:cNvPr>
          <p:cNvSpPr/>
          <p:nvPr/>
        </p:nvSpPr>
        <p:spPr>
          <a:xfrm>
            <a:off x="3309729" y="859203"/>
            <a:ext cx="6122505" cy="169959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a:solidFill>
                  <a:schemeClr val="accent1"/>
                </a:solidFill>
                <a:latin typeface="Berlin Sans FB Demi" panose="020E0802020502020306" pitchFamily="34" charset="0"/>
              </a:rPr>
              <a:t>YOUR SCHOOL STRATEGIC PLAN…</a:t>
            </a:r>
          </a:p>
          <a:p>
            <a:pPr algn="ctr"/>
            <a:endParaRPr lang="en-US" sz="1600" b="1">
              <a:solidFill>
                <a:schemeClr val="bg2"/>
              </a:solidFill>
              <a:latin typeface="Berlin Sans FB Demi" panose="020E0802020502020306" pitchFamily="34" charset="0"/>
            </a:endParaRPr>
          </a:p>
          <a:p>
            <a:pPr algn="ctr"/>
            <a:r>
              <a:rPr lang="en-US" sz="2000" b="1">
                <a:solidFill>
                  <a:schemeClr val="bg2"/>
                </a:solidFill>
              </a:rPr>
              <a:t>is your roadmap and your role.</a:t>
            </a:r>
          </a:p>
          <a:p>
            <a:pPr algn="ctr"/>
            <a:r>
              <a:rPr lang="en-US" sz="2000" b="1">
                <a:solidFill>
                  <a:schemeClr val="bg2"/>
                </a:solidFill>
              </a:rPr>
              <a:t>It is your direction, your priorities, your vision,</a:t>
            </a:r>
          </a:p>
          <a:p>
            <a:pPr algn="ctr"/>
            <a:r>
              <a:rPr lang="en-US" sz="2000" b="1">
                <a:solidFill>
                  <a:schemeClr val="bg2"/>
                </a:solidFill>
              </a:rPr>
              <a:t>your present, your future.</a:t>
            </a:r>
            <a:r>
              <a:rPr lang="en-US" sz="1600" b="1">
                <a:solidFill>
                  <a:schemeClr val="bg2"/>
                </a:solidFill>
              </a:rPr>
              <a:t> </a:t>
            </a:r>
          </a:p>
          <a:p>
            <a:pPr algn="ctr"/>
            <a:endParaRPr lang="en-US" sz="1600" b="1">
              <a:solidFill>
                <a:schemeClr val="bg2"/>
              </a:solidFill>
              <a:latin typeface="Berlin Sans FB Demi" panose="020E0802020502020306" pitchFamily="34" charset="0"/>
            </a:endParaRPr>
          </a:p>
        </p:txBody>
      </p:sp>
    </p:spTree>
    <p:extLst>
      <p:ext uri="{BB962C8B-B14F-4D97-AF65-F5344CB8AC3E}">
        <p14:creationId xmlns:p14="http://schemas.microsoft.com/office/powerpoint/2010/main" val="3091481979"/>
      </p:ext>
    </p:extLst>
  </p:cSld>
  <p:clrMapOvr>
    <a:masterClrMapping/>
  </p:clrMapOvr>
</p:sld>
</file>

<file path=ppt/theme/theme1.xml><?xml version="1.0" encoding="utf-8"?>
<a:theme xmlns:a="http://schemas.openxmlformats.org/drawingml/2006/main" name="Custom">
  <a:themeElements>
    <a:clrScheme name="Budget Allocation">
      <a:dk1>
        <a:sysClr val="windowText" lastClr="000000"/>
      </a:dk1>
      <a:lt1>
        <a:srgbClr val="0083A9"/>
      </a:lt1>
      <a:dk2>
        <a:srgbClr val="0083A9"/>
      </a:dk2>
      <a:lt2>
        <a:srgbClr val="E7E6E6"/>
      </a:lt2>
      <a:accent1>
        <a:srgbClr val="F3CF45"/>
      </a:accent1>
      <a:accent2>
        <a:srgbClr val="DA7B22"/>
      </a:accent2>
      <a:accent3>
        <a:srgbClr val="595B5D"/>
      </a:accent3>
      <a:accent4>
        <a:srgbClr val="A92A91"/>
      </a:accent4>
      <a:accent5>
        <a:srgbClr val="0083A9"/>
      </a:accent5>
      <a:accent6>
        <a:srgbClr val="159839"/>
      </a:accent6>
      <a:hlink>
        <a:srgbClr val="A92A91"/>
      </a:hlink>
      <a:folHlink>
        <a:srgbClr val="159839"/>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y APS Template.potx" id="{CB8E2B26-C3C4-4072-99BC-1A0E6F891910}" vid="{2BA41EE6-A666-4CAB-81CD-D965380DADD6}"/>
    </a:ext>
  </a:extLst>
</a:theme>
</file>

<file path=ppt/theme/theme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4 of 4 Presentation Template.potx" id="{9890FB77-8B5D-4476-8C8D-2313E4A50AC7}" vid="{9C526A04-F649-4E64-922A-D536D11BED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E6EB3E-5B5C-470F-9DAA-142710007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7C52C5-6F65-4D42-B855-A3283C55581A}">
  <ds:schemaRefs>
    <ds:schemaRef ds:uri="230e9df3-be65-4c73-a93b-d1236ebd677e"/>
    <ds:schemaRef ds:uri="71af3243-3dd4-4a8d-8c0d-dd76da1f02a5"/>
    <ds:schemaRef ds:uri="d37e30bb-5f32-4411-a640-0b4044b692bf"/>
    <ds:schemaRef ds:uri="ffb952a0-74d9-4848-89d6-000c4b1b707a"/>
    <ds:schemaRef ds:uri="http://schemas.microsoft.com/office/2006/metadata/properties"/>
    <ds:schemaRef ds:uri="http://schemas.microsoft.com/office/infopath/2007/PartnerControls"/>
    <ds:schemaRef ds:uri="http://schemas.microsoft.com/sharepoint/v3"/>
    <ds:schemaRef ds:uri="e136758a-e7f7-4029-9cdc-709c7a6ff021"/>
    <ds:schemaRef ds:uri="8dcae609-94e2-4108-915c-852935aa21ad"/>
  </ds:schemaRefs>
</ds:datastoreItem>
</file>

<file path=customXml/itemProps3.xml><?xml version="1.0" encoding="utf-8"?>
<ds:datastoreItem xmlns:ds="http://schemas.openxmlformats.org/officeDocument/2006/customXml" ds:itemID="{85B6D968-3BA5-45CA-AFA4-01F84FB04FA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Gray APS Template</Template>
  <TotalTime>3330</TotalTime>
  <Words>1722</Words>
  <Application>Microsoft Macintosh PowerPoint</Application>
  <PresentationFormat>Widescreen</PresentationFormat>
  <Paragraphs>235</Paragraphs>
  <Slides>30</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Aptos Black</vt:lpstr>
      <vt:lpstr>Arial</vt:lpstr>
      <vt:lpstr>Arial Black</vt:lpstr>
      <vt:lpstr>Berlin Sans FB Demi</vt:lpstr>
      <vt:lpstr>Calibri</vt:lpstr>
      <vt:lpstr>Sabon Next LT</vt:lpstr>
      <vt:lpstr>Tenorite</vt:lpstr>
      <vt:lpstr>Times New Roman</vt:lpstr>
      <vt:lpstr>Wingdings</vt:lpstr>
      <vt:lpstr>Custom</vt:lpstr>
      <vt:lpstr>Office Theme</vt:lpstr>
      <vt:lpstr>Sylvan Hills  Middle School  GO Team  Budget Allocation Meeting January 2025</vt:lpstr>
      <vt:lpstr>Norms</vt:lpstr>
      <vt:lpstr>Agenda</vt:lpstr>
      <vt:lpstr>Discussion Items</vt:lpstr>
      <vt:lpstr>Review &amp; Discuss FY26 GO Team Budget Meeting Schedule</vt:lpstr>
      <vt:lpstr>Overview of the FY26 GO Team Budget Process</vt:lpstr>
      <vt:lpstr>Action on GO Team Budget Meeting Calendar</vt:lpstr>
      <vt:lpstr>Budget Development</vt:lpstr>
      <vt:lpstr>GO Team Budget Development Process</vt:lpstr>
      <vt:lpstr>Budget Allocation Meeting</vt:lpstr>
      <vt:lpstr>FY26 Budget Development Process</vt:lpstr>
      <vt:lpstr>Our Strategic Plan</vt:lpstr>
      <vt:lpstr>PowerPoint Presentation</vt:lpstr>
      <vt:lpstr>Discussion of Budget Allocation</vt:lpstr>
      <vt:lpstr>Executive Summary</vt:lpstr>
      <vt:lpstr>School Allocation Tab Overview</vt:lpstr>
      <vt:lpstr>(Sylvan Hills Additional Earnings</vt:lpstr>
      <vt:lpstr>Summary Tab Overview</vt:lpstr>
      <vt:lpstr>PowerPoint Presentation</vt:lpstr>
      <vt:lpstr>PowerPoint Presentation</vt:lpstr>
      <vt:lpstr>PowerPoint Presentation</vt:lpstr>
      <vt:lpstr>(slide 32) Non-Staffing Tab Overview</vt:lpstr>
      <vt:lpstr>Signature and Turnaround Fund Process Overview</vt:lpstr>
      <vt:lpstr>Proposed FY26 Signature Program Fund Request</vt:lpstr>
      <vt:lpstr>Proposed Rationale for  FY26 Signature Program Fund Requests</vt:lpstr>
      <vt:lpstr>What’s Next?</vt:lpstr>
      <vt:lpstr>Questions?</vt:lpstr>
      <vt:lpstr>Information Items</vt:lpstr>
      <vt:lpstr>Principal’s Report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Guilford, Larry</cp:lastModifiedBy>
  <cp:revision>5</cp:revision>
  <dcterms:created xsi:type="dcterms:W3CDTF">2025-01-17T15:08:01Z</dcterms:created>
  <dcterms:modified xsi:type="dcterms:W3CDTF">2025-01-29T21:03:34Z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ies>
</file>